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23"/>
  </p:notesMasterIdLst>
  <p:sldIdLst>
    <p:sldId id="256" r:id="rId2"/>
    <p:sldId id="268" r:id="rId3"/>
    <p:sldId id="269" r:id="rId4"/>
    <p:sldId id="273" r:id="rId5"/>
    <p:sldId id="274" r:id="rId6"/>
    <p:sldId id="291" r:id="rId7"/>
    <p:sldId id="275" r:id="rId8"/>
    <p:sldId id="276" r:id="rId9"/>
    <p:sldId id="277" r:id="rId10"/>
    <p:sldId id="292" r:id="rId11"/>
    <p:sldId id="278" r:id="rId12"/>
    <p:sldId id="280" r:id="rId13"/>
    <p:sldId id="287" r:id="rId14"/>
    <p:sldId id="288" r:id="rId15"/>
    <p:sldId id="290" r:id="rId16"/>
    <p:sldId id="281" r:id="rId17"/>
    <p:sldId id="282" r:id="rId18"/>
    <p:sldId id="283" r:id="rId19"/>
    <p:sldId id="286" r:id="rId20"/>
    <p:sldId id="284"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6"/>
    <p:restoredTop sz="79743"/>
  </p:normalViewPr>
  <p:slideViewPr>
    <p:cSldViewPr snapToGrid="0" snapToObjects="1">
      <p:cViewPr>
        <p:scale>
          <a:sx n="100" d="100"/>
          <a:sy n="100"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C38FA-3A8E-BF4E-8081-604E7FCF7C74}" type="datetimeFigureOut">
              <a:rPr lang="en-US" smtClean="0"/>
              <a:t>10/24/18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5EA9-2908-2C41-8D56-054FE2A8E831}" type="slidenum">
              <a:rPr lang="en-US" smtClean="0"/>
              <a:t>‹#›</a:t>
            </a:fld>
            <a:endParaRPr lang="en-US"/>
          </a:p>
        </p:txBody>
      </p:sp>
    </p:spTree>
    <p:extLst>
      <p:ext uri="{BB962C8B-B14F-4D97-AF65-F5344CB8AC3E}">
        <p14:creationId xmlns:p14="http://schemas.microsoft.com/office/powerpoint/2010/main" val="867129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7DE5EA9-2908-2C41-8D56-054FE2A8E831}" type="slidenum">
              <a:rPr lang="en-US" smtClean="0"/>
              <a:t>2</a:t>
            </a:fld>
            <a:endParaRPr lang="en-US"/>
          </a:p>
        </p:txBody>
      </p:sp>
    </p:spTree>
    <p:extLst>
      <p:ext uri="{BB962C8B-B14F-4D97-AF65-F5344CB8AC3E}">
        <p14:creationId xmlns:p14="http://schemas.microsoft.com/office/powerpoint/2010/main" val="1020940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The correlation between PM2.5 and wind speed is complicated by the dependency on city and wind direction:</a:t>
            </a:r>
          </a:p>
          <a:p>
            <a:r>
              <a:rPr lang="en-US" sz="1200" b="0" i="0" kern="1200" dirty="0" smtClean="0">
                <a:solidFill>
                  <a:schemeClr val="tx1"/>
                </a:solidFill>
                <a:effectLst/>
                <a:latin typeface="+mn-lt"/>
                <a:ea typeface="+mn-ea"/>
                <a:cs typeface="+mn-cs"/>
              </a:rPr>
              <a:t>Beijing: winds from northwest are the strongest, while winds from northeast are most effective at reducing high PM2.5 levels;</a:t>
            </a:r>
          </a:p>
          <a:p>
            <a:r>
              <a:rPr lang="en-US" sz="1200" b="0" i="0" kern="1200" dirty="0" smtClean="0">
                <a:solidFill>
                  <a:schemeClr val="tx1"/>
                </a:solidFill>
                <a:effectLst/>
                <a:latin typeface="+mn-lt"/>
                <a:ea typeface="+mn-ea"/>
                <a:cs typeface="+mn-cs"/>
              </a:rPr>
              <a:t>Chengdu: winds from northeast are the strongest, while winds from southwest are most effective at reducing high PM2.5 levels;</a:t>
            </a:r>
          </a:p>
          <a:p>
            <a:r>
              <a:rPr lang="en-US" sz="1200" b="0" i="0" kern="1200" dirty="0" smtClean="0">
                <a:solidFill>
                  <a:schemeClr val="tx1"/>
                </a:solidFill>
                <a:effectLst/>
                <a:latin typeface="+mn-lt"/>
                <a:ea typeface="+mn-ea"/>
                <a:cs typeface="+mn-cs"/>
              </a:rPr>
              <a:t>Guangzhou: winds from the north (NE, NW) are stronger. Although higher wind speeds also help to reduce PM2.5, the effect is very limited;</a:t>
            </a:r>
          </a:p>
          <a:p>
            <a:r>
              <a:rPr lang="en-US" sz="1200" b="0" i="0" kern="1200" dirty="0" smtClean="0">
                <a:solidFill>
                  <a:schemeClr val="tx1"/>
                </a:solidFill>
                <a:effectLst/>
                <a:latin typeface="+mn-lt"/>
                <a:ea typeface="+mn-ea"/>
                <a:cs typeface="+mn-cs"/>
              </a:rPr>
              <a:t>Shanghai: winds from the east (NE, SE) are stronger, while winds from southwest are most effective at reducing high PM2.5 levels;</a:t>
            </a:r>
          </a:p>
          <a:p>
            <a:r>
              <a:rPr lang="en-US" sz="1200" b="1" i="0" kern="1200" dirty="0" smtClean="0">
                <a:solidFill>
                  <a:schemeClr val="tx1"/>
                </a:solidFill>
                <a:effectLst/>
                <a:latin typeface="+mn-lt"/>
                <a:ea typeface="+mn-ea"/>
                <a:cs typeface="+mn-cs"/>
              </a:rPr>
              <a:t>Shenyang:</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winds from the west (NW, SW) are stronger, while winds from the east (NE, SE) are more effective at reducing PM2.5 levels.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Despite the complication, there are some common characteristics shared by all cities:</a:t>
            </a:r>
          </a:p>
          <a:p>
            <a:r>
              <a:rPr lang="en-US" sz="1200" b="0" i="0" kern="1200" dirty="0" smtClean="0">
                <a:solidFill>
                  <a:schemeClr val="tx1"/>
                </a:solidFill>
                <a:effectLst/>
                <a:latin typeface="+mn-lt"/>
                <a:ea typeface="+mn-ea"/>
                <a:cs typeface="+mn-cs"/>
              </a:rPr>
              <a:t>Higher wind speeds help to reduce PM2.5 levels, this has been observed with all wind directions in all cities;</a:t>
            </a:r>
          </a:p>
          <a:p>
            <a:r>
              <a:rPr lang="en-US" sz="1200" b="0" i="0" kern="1200" dirty="0" smtClean="0">
                <a:solidFill>
                  <a:schemeClr val="tx1"/>
                </a:solidFill>
                <a:effectLst/>
                <a:latin typeface="+mn-lt"/>
                <a:ea typeface="+mn-ea"/>
                <a:cs typeface="+mn-cs"/>
              </a:rPr>
              <a:t>Static winds feature low wind speeds (&lt;5 m/s), therefore they have limited effect on reducing PM2.5 levels;</a:t>
            </a:r>
          </a:p>
          <a:p>
            <a:r>
              <a:rPr lang="en-US" sz="1200" b="0" i="0" kern="1200" dirty="0" smtClean="0">
                <a:solidFill>
                  <a:schemeClr val="tx1"/>
                </a:solidFill>
                <a:effectLst/>
                <a:latin typeface="+mn-lt"/>
                <a:ea typeface="+mn-ea"/>
                <a:cs typeface="+mn-cs"/>
              </a:rPr>
              <a:t>The wind direction with higher wind speeds has smaller PM2.5 median value and </a:t>
            </a:r>
            <a:r>
              <a:rPr lang="en-US" sz="1200" b="0" i="0" kern="1200" dirty="0" err="1" smtClean="0">
                <a:solidFill>
                  <a:schemeClr val="tx1"/>
                </a:solidFill>
                <a:effectLst/>
                <a:latin typeface="+mn-lt"/>
                <a:ea typeface="+mn-ea"/>
                <a:cs typeface="+mn-cs"/>
              </a:rPr>
              <a:t>interquantile</a:t>
            </a:r>
            <a:r>
              <a:rPr lang="en-US" sz="1200" b="0" i="0" kern="1200" dirty="0" smtClean="0">
                <a:solidFill>
                  <a:schemeClr val="tx1"/>
                </a:solidFill>
                <a:effectLst/>
                <a:latin typeface="+mn-lt"/>
                <a:ea typeface="+mn-ea"/>
                <a:cs typeface="+mn-cs"/>
              </a:rPr>
              <a:t> values;</a:t>
            </a:r>
          </a:p>
          <a:p>
            <a:r>
              <a:rPr lang="en-US" sz="1200" b="0" i="0" kern="1200" dirty="0" smtClean="0">
                <a:solidFill>
                  <a:schemeClr val="tx1"/>
                </a:solidFill>
                <a:effectLst/>
                <a:latin typeface="+mn-lt"/>
                <a:ea typeface="+mn-ea"/>
                <a:cs typeface="+mn-cs"/>
              </a:rPr>
              <a:t>The wind direction with a stronger correlation between wind speed and PM2.5 has broader PM2.5 </a:t>
            </a:r>
            <a:r>
              <a:rPr lang="en-US" sz="1200" b="0" i="0" kern="1200" dirty="0" err="1" smtClean="0">
                <a:solidFill>
                  <a:schemeClr val="tx1"/>
                </a:solidFill>
                <a:effectLst/>
                <a:latin typeface="+mn-lt"/>
                <a:ea typeface="+mn-ea"/>
                <a:cs typeface="+mn-cs"/>
              </a:rPr>
              <a:t>interquantile</a:t>
            </a:r>
            <a:r>
              <a:rPr lang="en-US" sz="1200" b="0" i="0" kern="1200" dirty="0" smtClean="0">
                <a:solidFill>
                  <a:schemeClr val="tx1"/>
                </a:solidFill>
                <a:effectLst/>
                <a:latin typeface="+mn-lt"/>
                <a:ea typeface="+mn-ea"/>
                <a:cs typeface="+mn-cs"/>
              </a:rPr>
              <a:t> ranges, this is true because PM2.5 level varies more with wind speed and causes wider distribution of PM2.5;</a:t>
            </a:r>
          </a:p>
          <a:p>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14</a:t>
            </a:fld>
            <a:endParaRPr lang="en-US"/>
          </a:p>
        </p:txBody>
      </p:sp>
    </p:spTree>
    <p:extLst>
      <p:ext uri="{BB962C8B-B14F-4D97-AF65-F5344CB8AC3E}">
        <p14:creationId xmlns:p14="http://schemas.microsoft.com/office/powerpoint/2010/main" val="17125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following procedures are performed to construct the ARIMA-based models</a:t>
            </a:r>
            <a:r>
              <a:rPr lang="en-US" b="1" baseline="0" dirty="0" smtClean="0"/>
              <a:t> for each city</a:t>
            </a:r>
            <a:r>
              <a:rPr lang="en-US" b="1" dirty="0" smtClean="0"/>
              <a:t>: </a:t>
            </a:r>
          </a:p>
          <a:p>
            <a:pPr marL="171450" indent="-171450">
              <a:buFont typeface="Arial" charset="0"/>
              <a:buChar char="•"/>
            </a:pPr>
            <a:r>
              <a:rPr lang="en-US" dirty="0" smtClean="0"/>
              <a:t>Dickey-Fuller Test is first conducted to determine if the time series of interest is stationary,</a:t>
            </a:r>
            <a:r>
              <a:rPr lang="en-US" baseline="0" dirty="0" smtClean="0"/>
              <a:t> t</a:t>
            </a:r>
            <a:r>
              <a:rPr lang="en-US" dirty="0" smtClean="0"/>
              <a:t>he resulting p-value is very small (essentially zero), suggesting that the time series is already stationarity </a:t>
            </a:r>
          </a:p>
          <a:p>
            <a:pPr marL="171450" indent="-171450">
              <a:buFont typeface="Arial" charset="0"/>
              <a:buChar char="•"/>
            </a:pPr>
            <a:r>
              <a:rPr lang="en-US" dirty="0" smtClean="0"/>
              <a:t>ACF and PACF plots are then graphed to identify the potential parameters to use (</a:t>
            </a:r>
            <a:r>
              <a:rPr lang="en-US" dirty="0" err="1" smtClean="0"/>
              <a:t>p,d,q</a:t>
            </a:r>
            <a:r>
              <a:rPr lang="en-US" dirty="0" smtClean="0"/>
              <a:t>,(s))</a:t>
            </a:r>
            <a:r>
              <a:rPr lang="en-US" baseline="0" dirty="0" smtClean="0"/>
              <a:t> </a:t>
            </a:r>
            <a:r>
              <a:rPr lang="en-US" dirty="0" smtClean="0"/>
              <a:t>for building ARIMA and SARIMA models. </a:t>
            </a:r>
          </a:p>
          <a:p>
            <a:pPr marL="171450" indent="-171450">
              <a:buFont typeface="Arial" charset="0"/>
              <a:buChar char="•"/>
            </a:pPr>
            <a:r>
              <a:rPr lang="en-US" dirty="0" smtClean="0"/>
              <a:t>Grid search results show that ARIMA models of various combinations of </a:t>
            </a:r>
            <a:r>
              <a:rPr lang="en-US" dirty="0" err="1" smtClean="0"/>
              <a:t>p,d,q</a:t>
            </a:r>
            <a:r>
              <a:rPr lang="en-US" dirty="0" smtClean="0"/>
              <a:t> share very similar performance</a:t>
            </a:r>
          </a:p>
          <a:p>
            <a:pPr marL="171450" indent="-171450">
              <a:buFont typeface="Arial" charset="0"/>
              <a:buChar char="•"/>
            </a:pPr>
            <a:r>
              <a:rPr lang="en-US" dirty="0" smtClean="0"/>
              <a:t>ARIMA model is constructed using the best combination of p, d, q identified for each city</a:t>
            </a:r>
          </a:p>
          <a:p>
            <a:pPr marL="171450" indent="-171450">
              <a:buFont typeface="Arial" charset="0"/>
              <a:buChar char="•"/>
            </a:pPr>
            <a:r>
              <a:rPr lang="en-US" dirty="0" smtClean="0"/>
              <a:t>Model</a:t>
            </a:r>
            <a:r>
              <a:rPr lang="en-US" baseline="0" dirty="0" smtClean="0"/>
              <a:t> is t</a:t>
            </a:r>
            <a:r>
              <a:rPr lang="en-US" dirty="0" smtClean="0"/>
              <a:t>rained on data of year 2010-2014 and tested on data of year 2015.</a:t>
            </a:r>
          </a:p>
          <a:p>
            <a:pPr marL="171450" indent="-171450">
              <a:buFont typeface="Arial" charset="0"/>
              <a:buChar char="•"/>
            </a:pPr>
            <a:endParaRPr lang="en-US" dirty="0" smtClean="0"/>
          </a:p>
          <a:p>
            <a:pPr marL="0" indent="0">
              <a:buFont typeface="Arial" charset="0"/>
              <a:buNone/>
            </a:pPr>
            <a:r>
              <a:rPr lang="en-US" dirty="0" smtClean="0"/>
              <a:t>In addition, SARIMA model is also carried out to best account for the observed seasonal component (yearly). Again, the resulting SARIMA model only provides a reasonable prediction for the very first data point into the future, but fails to predict further steps. </a:t>
            </a:r>
            <a:r>
              <a:rPr lang="en-US" dirty="0" smtClean="0"/>
              <a:t> </a:t>
            </a:r>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16</a:t>
            </a:fld>
            <a:endParaRPr lang="en-US"/>
          </a:p>
        </p:txBody>
      </p:sp>
    </p:spTree>
    <p:extLst>
      <p:ext uri="{BB962C8B-B14F-4D97-AF65-F5344CB8AC3E}">
        <p14:creationId xmlns:p14="http://schemas.microsoft.com/office/powerpoint/2010/main" val="149800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Simple linear models (</a:t>
            </a:r>
            <a:r>
              <a:rPr lang="en-US" dirty="0" err="1" smtClean="0"/>
              <a:t>LinearRegression</a:t>
            </a:r>
            <a:r>
              <a:rPr lang="en-US" dirty="0" smtClean="0"/>
              <a:t>, Lasso and Ridge) only achieves R^2=0.21 on the test set.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Among non-linear models, </a:t>
            </a:r>
            <a:r>
              <a:rPr lang="en-US" dirty="0" err="1" smtClean="0"/>
              <a:t>KNeighborsRegressor</a:t>
            </a:r>
            <a:r>
              <a:rPr lang="en-US" dirty="0" smtClean="0"/>
              <a:t> gives R^2 of 0.34; ensemble methods, like </a:t>
            </a:r>
            <a:r>
              <a:rPr lang="en-US" dirty="0" err="1" smtClean="0"/>
              <a:t>RandomForestRegressor</a:t>
            </a:r>
            <a:r>
              <a:rPr lang="en-US" dirty="0" smtClean="0"/>
              <a:t> and </a:t>
            </a:r>
            <a:r>
              <a:rPr lang="en-US" dirty="0" err="1" smtClean="0"/>
              <a:t>GradientBoostingRegressor</a:t>
            </a:r>
            <a:r>
              <a:rPr lang="en-US" dirty="0" smtClean="0"/>
              <a:t>, achieve R^2 of 0.42-0.44; In addition, artificial</a:t>
            </a:r>
            <a:r>
              <a:rPr lang="en-US" baseline="0" dirty="0" smtClean="0"/>
              <a:t> </a:t>
            </a:r>
            <a:r>
              <a:rPr lang="en-US" dirty="0" smtClean="0"/>
              <a:t>neural network based </a:t>
            </a:r>
            <a:r>
              <a:rPr lang="en-US" dirty="0" err="1" smtClean="0"/>
              <a:t>MLPRegressor</a:t>
            </a:r>
            <a:r>
              <a:rPr lang="en-US" dirty="0" smtClean="0"/>
              <a:t> is also tried out with a reported R^2 of 0.39.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Of all regression models, Gradient Boosting </a:t>
            </a:r>
            <a:r>
              <a:rPr lang="en-US" dirty="0" err="1" smtClean="0"/>
              <a:t>Regressor</a:t>
            </a:r>
            <a:r>
              <a:rPr lang="en-US" dirty="0" smtClean="0"/>
              <a:t> produces the best performance on the holdout set, the performance of which is plotted in the middle of the above figure.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In addition, the feature importance rankings from the optimized Gradient Boosting </a:t>
            </a:r>
            <a:r>
              <a:rPr lang="en-US" dirty="0" err="1" smtClean="0"/>
              <a:t>Regressor</a:t>
            </a:r>
            <a:r>
              <a:rPr lang="en-US" dirty="0" smtClean="0"/>
              <a:t> and Random Forest </a:t>
            </a:r>
            <a:r>
              <a:rPr lang="en-US" dirty="0" err="1" smtClean="0"/>
              <a:t>Regressor</a:t>
            </a:r>
            <a:r>
              <a:rPr lang="en-US" dirty="0" smtClean="0"/>
              <a:t> are also shown in the above figure. Although the ranking varies slightly, the top seven features are consistent. These reveal that among all meteorological parameters, wind speed (</a:t>
            </a:r>
            <a:r>
              <a:rPr lang="en-US" dirty="0" err="1" smtClean="0"/>
              <a:t>ws</a:t>
            </a:r>
            <a:r>
              <a:rPr lang="en-US" dirty="0" smtClean="0"/>
              <a:t>), temperature (temp), humidity (</a:t>
            </a:r>
            <a:r>
              <a:rPr lang="en-US" dirty="0" err="1" smtClean="0"/>
              <a:t>humi</a:t>
            </a:r>
            <a:r>
              <a:rPr lang="en-US" dirty="0" smtClean="0"/>
              <a:t>), dew point (</a:t>
            </a:r>
            <a:r>
              <a:rPr lang="en-US" dirty="0" err="1" smtClean="0"/>
              <a:t>dewp</a:t>
            </a:r>
            <a:r>
              <a:rPr lang="en-US" dirty="0" smtClean="0"/>
              <a:t>) and pressure (</a:t>
            </a:r>
            <a:r>
              <a:rPr lang="en-US" dirty="0" err="1" smtClean="0"/>
              <a:t>pres</a:t>
            </a:r>
            <a:r>
              <a:rPr lang="en-US" dirty="0" smtClean="0"/>
              <a:t>) are the top influencers; among all </a:t>
            </a:r>
            <a:r>
              <a:rPr lang="en-US" dirty="0" err="1" smtClean="0"/>
              <a:t>datetime</a:t>
            </a:r>
            <a:r>
              <a:rPr lang="en-US" dirty="0" smtClean="0"/>
              <a:t>-related parameters, month and day are the most important factors.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In addition, separate machine learning models are attempted for individual cities. By separating out the 'city' feature into individual models, R^2 is improved from 0.4-0.45 to 0.45-0.5. But, further improvements are hard without additional feature engineering.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These suggest that although time-related information and weather conditions can only explain the variations in air quality (PM2.5 value) to a limited extent. There are other underlying reasons causing the PM2.5 trends and variations.</a:t>
            </a:r>
          </a:p>
        </p:txBody>
      </p:sp>
      <p:sp>
        <p:nvSpPr>
          <p:cNvPr id="4" name="Slide Number Placeholder 3"/>
          <p:cNvSpPr>
            <a:spLocks noGrp="1"/>
          </p:cNvSpPr>
          <p:nvPr>
            <p:ph type="sldNum" sz="quarter" idx="10"/>
          </p:nvPr>
        </p:nvSpPr>
        <p:spPr/>
        <p:txBody>
          <a:bodyPr/>
          <a:lstStyle/>
          <a:p>
            <a:fld id="{17DE5EA9-2908-2C41-8D56-054FE2A8E831}" type="slidenum">
              <a:rPr lang="en-US" smtClean="0"/>
              <a:t>17</a:t>
            </a:fld>
            <a:endParaRPr lang="en-US"/>
          </a:p>
        </p:txBody>
      </p:sp>
    </p:spTree>
    <p:extLst>
      <p:ext uri="{BB962C8B-B14F-4D97-AF65-F5344CB8AC3E}">
        <p14:creationId xmlns:p14="http://schemas.microsoft.com/office/powerpoint/2010/main" val="191512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18</a:t>
            </a:fld>
            <a:endParaRPr lang="en-US"/>
          </a:p>
        </p:txBody>
      </p:sp>
    </p:spTree>
    <p:extLst>
      <p:ext uri="{BB962C8B-B14F-4D97-AF65-F5344CB8AC3E}">
        <p14:creationId xmlns:p14="http://schemas.microsoft.com/office/powerpoint/2010/main" val="1534530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Understanding and predicting air pollution have become increasingly important to people at all levels in China, due to the severe air problem in the past few years. Hourly PM2.5 data of five major Chinese cities in the period of 2010-2015 are acquired, analyzed and modeled in this study, to identify PM2.5 patterns and forecast future air quality. </a:t>
            </a:r>
          </a:p>
        </p:txBody>
      </p:sp>
      <p:sp>
        <p:nvSpPr>
          <p:cNvPr id="4" name="Slide Number Placeholder 3"/>
          <p:cNvSpPr>
            <a:spLocks noGrp="1"/>
          </p:cNvSpPr>
          <p:nvPr>
            <p:ph type="sldNum" sz="quarter" idx="10"/>
          </p:nvPr>
        </p:nvSpPr>
        <p:spPr/>
        <p:txBody>
          <a:bodyPr/>
          <a:lstStyle/>
          <a:p>
            <a:fld id="{17DE5EA9-2908-2C41-8D56-054FE2A8E831}" type="slidenum">
              <a:rPr lang="en-US" smtClean="0"/>
              <a:t>20</a:t>
            </a:fld>
            <a:endParaRPr lang="en-US"/>
          </a:p>
        </p:txBody>
      </p:sp>
    </p:spTree>
    <p:extLst>
      <p:ext uri="{BB962C8B-B14F-4D97-AF65-F5344CB8AC3E}">
        <p14:creationId xmlns:p14="http://schemas.microsoft.com/office/powerpoint/2010/main" val="10659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China started the PM2.5 monitoring and reporting program in major cities since early 2013, and has extended to 388 cities by 2015. In addition, PM2.5 data prior to 2013 are available from US embassy in major Chinese cities. However, besides live monitoring and reporting, understanding PM2.5 trends and building a PM2.5 prediction system are strongly desired. With predictions, government and citizens can plan ahead and take actions accordingly.</a:t>
            </a:r>
          </a:p>
          <a:p>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4</a:t>
            </a:fld>
            <a:endParaRPr lang="en-US"/>
          </a:p>
        </p:txBody>
      </p:sp>
    </p:spTree>
    <p:extLst>
      <p:ext uri="{BB962C8B-B14F-4D97-AF65-F5344CB8AC3E}">
        <p14:creationId xmlns:p14="http://schemas.microsoft.com/office/powerpoint/2010/main" val="151786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project, we focus on the first dataset, but also taking into consideration the ‘cumulative hours of snow’ and ‘cumulative hours of rain’ for city Beijing from the second dataset.</a:t>
            </a:r>
          </a:p>
          <a:p>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5</a:t>
            </a:fld>
            <a:endParaRPr lang="en-US"/>
          </a:p>
        </p:txBody>
      </p:sp>
    </p:spTree>
    <p:extLst>
      <p:ext uri="{BB962C8B-B14F-4D97-AF65-F5344CB8AC3E}">
        <p14:creationId xmlns:p14="http://schemas.microsoft.com/office/powerpoint/2010/main" val="109830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solidFill>
                  <a:srgbClr val="000000"/>
                </a:solidFill>
                <a:latin typeface="Helvetica Neue" charset="0"/>
              </a:rPr>
              <a:t>About the raw data: the raw data are downloaded as six separate CSV files, imported and concatenated as a single Pandas </a:t>
            </a:r>
            <a:r>
              <a:rPr lang="en-US" dirty="0" err="1" smtClean="0">
                <a:solidFill>
                  <a:srgbClr val="000000"/>
                </a:solidFill>
                <a:latin typeface="Helvetica Neue" charset="0"/>
              </a:rPr>
              <a:t>Dataframe</a:t>
            </a:r>
            <a:r>
              <a:rPr lang="en-US" dirty="0" smtClean="0">
                <a:solidFill>
                  <a:srgbClr val="000000"/>
                </a:solidFill>
                <a:latin typeface="Helvetica Neue" charset="0"/>
              </a:rPr>
              <a:t>. The concatenated raw dataset is composed of 306744 rows and 30 columns, containing a combination of time-related records and various measurements taken at multiple stations in each city for a total of five cities in China from year 2010 to 2015. </a:t>
            </a:r>
          </a:p>
          <a:p>
            <a:pPr marL="228600" indent="-228600">
              <a:buAutoNum type="arabicPeriod"/>
            </a:pPr>
            <a:r>
              <a:rPr lang="en-US" dirty="0" smtClean="0"/>
              <a:t>About</a:t>
            </a:r>
            <a:r>
              <a:rPr lang="en-US" baseline="0" dirty="0" smtClean="0"/>
              <a:t> m</a:t>
            </a:r>
            <a:r>
              <a:rPr lang="en-US" dirty="0" smtClean="0"/>
              <a:t>issing data:</a:t>
            </a:r>
            <a:r>
              <a:rPr lang="en-US" baseline="0" dirty="0" smtClean="0"/>
              <a:t> </a:t>
            </a:r>
            <a:r>
              <a:rPr lang="en-US" dirty="0" smtClean="0"/>
              <a:t>There are a total of 36% rows containing missing data, 93% of which are due to the missing pm2.5 values. Given that pm2.5 (air quality indicator) is the main focus for the EDA and predictive modeling, records without valid pm2.5 values are of little use to this study. These missing data are dropped.</a:t>
            </a:r>
          </a:p>
          <a:p>
            <a:pPr marL="228600" indent="-228600">
              <a:buAutoNum type="arabicPeriod"/>
            </a:pPr>
            <a:r>
              <a:rPr lang="en-US" dirty="0" smtClean="0"/>
              <a:t>About</a:t>
            </a:r>
            <a:r>
              <a:rPr lang="en-US" baseline="0" dirty="0" smtClean="0"/>
              <a:t> ‘</a:t>
            </a:r>
            <a:r>
              <a:rPr lang="en-US" baseline="0" dirty="0" err="1" smtClean="0"/>
              <a:t>pm_average</a:t>
            </a:r>
            <a:r>
              <a:rPr lang="en-US" baseline="0" dirty="0" smtClean="0"/>
              <a:t>’: </a:t>
            </a:r>
            <a:r>
              <a:rPr lang="en-US" dirty="0" smtClean="0"/>
              <a:t>Hourly PM2.5 readings from multiple stations are recorded for each city in the raw data. The pm2.5 readings are reasonably consistent among stations in the same city and there's no reason to choose the PM2.5 reading from one station over others, therefore it's most representative to use the average PM2.5 readings in EDA and Modeling. A column '</a:t>
            </a:r>
            <a:r>
              <a:rPr lang="en-US" dirty="0" err="1" smtClean="0"/>
              <a:t>pm_average</a:t>
            </a:r>
            <a:r>
              <a:rPr lang="en-US" dirty="0" smtClean="0"/>
              <a:t>' representing the average of pm2.5 readings from multiple stations of the same city is computed and used in the cleaned main dataset '</a:t>
            </a:r>
            <a:r>
              <a:rPr lang="en-US" dirty="0" err="1" smtClean="0"/>
              <a:t>pm_clean</a:t>
            </a:r>
            <a:r>
              <a:rPr lang="en-US" dirty="0" smtClean="0"/>
              <a:t>' instead of the PM2.5 readings from individual station.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About</a:t>
            </a:r>
            <a:r>
              <a:rPr lang="en-US" baseline="0" dirty="0" smtClean="0"/>
              <a:t> ’</a:t>
            </a:r>
            <a:r>
              <a:rPr lang="en-US" baseline="0" dirty="0" err="1" smtClean="0"/>
              <a:t>ws</a:t>
            </a:r>
            <a:r>
              <a:rPr lang="en-US" baseline="0" dirty="0" smtClean="0"/>
              <a:t>’: </a:t>
            </a:r>
            <a:r>
              <a:rPr lang="en-US" dirty="0" smtClean="0"/>
              <a:t>The '</a:t>
            </a:r>
            <a:r>
              <a:rPr lang="en-US" dirty="0" err="1" smtClean="0"/>
              <a:t>iws</a:t>
            </a:r>
            <a:r>
              <a:rPr lang="en-US" dirty="0" smtClean="0"/>
              <a:t>' column from the raw</a:t>
            </a:r>
            <a:r>
              <a:rPr lang="en-US" baseline="0" dirty="0" smtClean="0"/>
              <a:t> data </a:t>
            </a:r>
            <a:r>
              <a:rPr lang="en-US" dirty="0" smtClean="0"/>
              <a:t>records the cumulated wind speed over time, one of the </a:t>
            </a:r>
            <a:r>
              <a:rPr lang="en-US" dirty="0" err="1" smtClean="0"/>
              <a:t>meterological</a:t>
            </a:r>
            <a:r>
              <a:rPr lang="en-US" dirty="0" smtClean="0"/>
              <a:t> weather parameters. However the numbers in this column contain periodically reset to zero when wind direction alters, causing undesired artifacts. Therefore, it makes better sense to extract the hourly wind speed data ('</a:t>
            </a:r>
            <a:r>
              <a:rPr lang="en-US" dirty="0" err="1" smtClean="0"/>
              <a:t>ws</a:t>
            </a:r>
            <a:r>
              <a:rPr lang="en-US" dirty="0" smtClean="0"/>
              <a:t>') from cumulated wind speed ('</a:t>
            </a:r>
            <a:r>
              <a:rPr lang="en-US" dirty="0" err="1" smtClean="0"/>
              <a:t>iws</a:t>
            </a:r>
            <a:r>
              <a:rPr lang="en-US" dirty="0" smtClean="0"/>
              <a:t>') and use '</a:t>
            </a:r>
            <a:r>
              <a:rPr lang="en-US" dirty="0" err="1" smtClean="0"/>
              <a:t>ws</a:t>
            </a:r>
            <a:r>
              <a:rPr lang="en-US" dirty="0" smtClean="0"/>
              <a:t>' for analysis and modeling instead of '</a:t>
            </a:r>
            <a:r>
              <a:rPr lang="en-US" dirty="0" err="1" smtClean="0"/>
              <a:t>iws</a:t>
            </a:r>
            <a:r>
              <a:rPr lang="en-US" dirty="0" smtClean="0"/>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6</a:t>
            </a:fld>
            <a:endParaRPr lang="en-US"/>
          </a:p>
        </p:txBody>
      </p:sp>
    </p:spTree>
    <p:extLst>
      <p:ext uri="{BB962C8B-B14F-4D97-AF65-F5344CB8AC3E}">
        <p14:creationId xmlns:p14="http://schemas.microsoft.com/office/powerpoint/2010/main" val="124128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things first, the inter-station comparison are performed to verify the air quality measurement (PM2.5) consistency among stations in the same city. This consistency check lays the foundation for utilizing the station-average PM2.5 levels instead of the station-specific PM2.5 readings in all other EDA and modeling. The inter-station comparison for city Beijing is shown as an example, while comparison results for the other four cities are fairly consistent as well.</a:t>
            </a:r>
          </a:p>
        </p:txBody>
      </p:sp>
      <p:sp>
        <p:nvSpPr>
          <p:cNvPr id="4" name="Slide Number Placeholder 3"/>
          <p:cNvSpPr>
            <a:spLocks noGrp="1"/>
          </p:cNvSpPr>
          <p:nvPr>
            <p:ph type="sldNum" sz="quarter" idx="10"/>
          </p:nvPr>
        </p:nvSpPr>
        <p:spPr/>
        <p:txBody>
          <a:bodyPr/>
          <a:lstStyle/>
          <a:p>
            <a:fld id="{17DE5EA9-2908-2C41-8D56-054FE2A8E831}" type="slidenum">
              <a:rPr lang="en-US" smtClean="0"/>
              <a:t>8</a:t>
            </a:fld>
            <a:endParaRPr lang="en-US"/>
          </a:p>
        </p:txBody>
      </p:sp>
    </p:spTree>
    <p:extLst>
      <p:ext uri="{BB962C8B-B14F-4D97-AF65-F5344CB8AC3E}">
        <p14:creationId xmlns:p14="http://schemas.microsoft.com/office/powerpoint/2010/main" val="952764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the above comparison shows, all five cities fail to meet the EPA standards:</a:t>
            </a:r>
          </a:p>
          <a:p>
            <a:pPr marL="171450" indent="-171450">
              <a:buFont typeface="Arial" charset="0"/>
              <a:buChar char="•"/>
            </a:pPr>
            <a:r>
              <a:rPr lang="en-US" dirty="0" smtClean="0"/>
              <a:t>Most of the daily average PM2.5 levels (data points in red) exceeds the EPA recommendation for 24-hour PM2.5 level;</a:t>
            </a:r>
          </a:p>
          <a:p>
            <a:pPr marL="171450" indent="-171450">
              <a:buFont typeface="Arial" charset="0"/>
              <a:buChar char="•"/>
            </a:pPr>
            <a:r>
              <a:rPr lang="en-US" dirty="0" smtClean="0"/>
              <a:t>None of the annual PM2.5 levels meet the EPA guidance for annual PM2.5 level, not even the yearly minimum PM2.5 levels;</a:t>
            </a:r>
            <a:br>
              <a:rPr lang="en-US" dirty="0" smtClean="0"/>
            </a:br>
            <a:endParaRPr lang="en-US" dirty="0" smtClean="0">
              <a:effectLst/>
            </a:endParaRPr>
          </a:p>
          <a:p>
            <a:r>
              <a:rPr lang="en-US" dirty="0" smtClean="0">
                <a:effectLst/>
              </a:rPr>
              <a:t>This reveals the truly problematic air conditions in densely populated cities of China. PM2.5 levels are too high to be considered healthy and safe according to EPA standards. Although actions and regulations have been taken to address the problem, the impacts are still far from satisfactory. In fact, as the data implies, although PM2.5 levels are gradually improving over time in all five cities, the progress can only be considered moderate. Learning from the data and history (lessons from London, Los Angeles, etc.), the problem takes years and efforts from all levels to resolve.</a:t>
            </a:r>
          </a:p>
          <a:p>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9</a:t>
            </a:fld>
            <a:endParaRPr lang="en-US"/>
          </a:p>
        </p:txBody>
      </p:sp>
    </p:spTree>
    <p:extLst>
      <p:ext uri="{BB962C8B-B14F-4D97-AF65-F5344CB8AC3E}">
        <p14:creationId xmlns:p14="http://schemas.microsoft.com/office/powerpoint/2010/main" val="93361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Guangzhou has the most consistent low PM2.5 levels and the fewest days of high PM2.5 levels, whereas Beijing has the highest average PM2.5 levels and the widest spread of PM2.5 readings;</a:t>
            </a:r>
          </a:p>
        </p:txBody>
      </p:sp>
      <p:sp>
        <p:nvSpPr>
          <p:cNvPr id="4" name="Slide Number Placeholder 3"/>
          <p:cNvSpPr>
            <a:spLocks noGrp="1"/>
          </p:cNvSpPr>
          <p:nvPr>
            <p:ph type="sldNum" sz="quarter" idx="10"/>
          </p:nvPr>
        </p:nvSpPr>
        <p:spPr/>
        <p:txBody>
          <a:bodyPr/>
          <a:lstStyle/>
          <a:p>
            <a:fld id="{17DE5EA9-2908-2C41-8D56-054FE2A8E83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507437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The hourly trends follow two distinct patterns corresponding to their unique physical locations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Beijing, Chengdu, Shenyang (inland cities): larger fluctuations during the 24-hour period; PM2.5 levels rise slightly during morning rush hours, then drop down afterwards; The readings reach the lowest in the afternoon, followed by a bound back during evening hours, and remain high throughout the night;</a:t>
            </a:r>
          </a:p>
          <a:p>
            <a:r>
              <a:rPr lang="en-US" sz="1200" kern="1200" dirty="0" smtClean="0">
                <a:solidFill>
                  <a:schemeClr val="tx1"/>
                </a:solidFill>
                <a:effectLst/>
                <a:latin typeface="+mn-lt"/>
                <a:ea typeface="+mn-ea"/>
                <a:cs typeface="+mn-cs"/>
              </a:rPr>
              <a:t>Shanghai, Guangzhou (coastal cities): only minor fluctuations during the 24-hour period; PM2.5 levels remain relatively low throughout the day, with only minor increases during evening hours;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The monthly trends demonstrate similar patterns: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five cities share somewhat similar variations around the year, with larger fluctuation (quantile ranges) in winter months and smaller fluctuation in summer months.</a:t>
            </a:r>
          </a:p>
          <a:p>
            <a:r>
              <a:rPr lang="en-US" sz="1200" kern="1200" dirty="0" smtClean="0">
                <a:solidFill>
                  <a:schemeClr val="tx1"/>
                </a:solidFill>
                <a:effectLst/>
                <a:latin typeface="+mn-lt"/>
                <a:ea typeface="+mn-ea"/>
                <a:cs typeface="+mn-cs"/>
              </a:rPr>
              <a:t>PM2.5 starts to drop during spring months, reaches the lowest during summer months, begins to bound up during fall months and rapidly reaches the highest during winter months. In general, the median PM2.5 levels in winter months are at least twice as high as that of summer months, except for city Beijing where PM2.5 levels demonstrate a minor irregular change from month to month.</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The yearly trends reveal a gradual improvement over time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PM2.5 levels follow downward trends in all five cities, indicative of a gradual improvement in air quality over time</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In addition: </a:t>
            </a:r>
          </a:p>
          <a:p>
            <a:r>
              <a:rPr lang="en-US" sz="1200" kern="1200" dirty="0" smtClean="0">
                <a:solidFill>
                  <a:schemeClr val="tx1"/>
                </a:solidFill>
                <a:effectLst/>
                <a:latin typeface="+mn-lt"/>
                <a:ea typeface="+mn-ea"/>
                <a:cs typeface="+mn-cs"/>
              </a:rPr>
              <a:t>Day-of-the-week and seasonal trends are not shown, as day-of-the-week trends show only minor fluctuations with no clear trend and no difference between weekdays and weekends, and Seasonal trends are fairly consistent with monthly trends.</a:t>
            </a:r>
          </a:p>
        </p:txBody>
      </p:sp>
      <p:sp>
        <p:nvSpPr>
          <p:cNvPr id="4" name="Slide Number Placeholder 3"/>
          <p:cNvSpPr>
            <a:spLocks noGrp="1"/>
          </p:cNvSpPr>
          <p:nvPr>
            <p:ph type="sldNum" sz="quarter" idx="10"/>
          </p:nvPr>
        </p:nvSpPr>
        <p:spPr/>
        <p:txBody>
          <a:bodyPr/>
          <a:lstStyle/>
          <a:p>
            <a:fld id="{17DE5EA9-2908-2C41-8D56-054FE2A8E831}" type="slidenum">
              <a:rPr lang="en-US" smtClean="0"/>
              <a:t>11</a:t>
            </a:fld>
            <a:endParaRPr lang="en-US"/>
          </a:p>
        </p:txBody>
      </p:sp>
    </p:spTree>
    <p:extLst>
      <p:ext uri="{BB962C8B-B14F-4D97-AF65-F5344CB8AC3E}">
        <p14:creationId xmlns:p14="http://schemas.microsoft.com/office/powerpoint/2010/main" val="486302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correlation between PM2.5 and dew point is similar to that between PM2.5 and temperature, </a:t>
            </a:r>
            <a:r>
              <a:rPr lang="en-US" baseline="0" dirty="0" smtClean="0">
                <a:solidFill>
                  <a:srgbClr val="000000"/>
                </a:solidFill>
                <a:latin typeface="Helvetica Neue" charset="0"/>
              </a:rPr>
              <a:t>t</a:t>
            </a:r>
            <a:r>
              <a:rPr lang="en-US" dirty="0" smtClean="0">
                <a:solidFill>
                  <a:srgbClr val="000000"/>
                </a:solidFill>
                <a:latin typeface="Helvetica Neue" charset="0"/>
              </a:rPr>
              <a:t>his is expected as dew point and temperature are strongly positively correlated.</a:t>
            </a:r>
          </a:p>
          <a:p>
            <a:r>
              <a:rPr lang="en-US" baseline="0" dirty="0" smtClean="0"/>
              <a:t>The correlation between PM2.5 and pressure is opposite to that between PM2.5 and temperature, </a:t>
            </a:r>
            <a:r>
              <a:rPr lang="en-US" baseline="0" dirty="0" smtClean="0">
                <a:solidFill>
                  <a:srgbClr val="000000"/>
                </a:solidFill>
                <a:latin typeface="Helvetica Neue" charset="0"/>
              </a:rPr>
              <a:t>this </a:t>
            </a:r>
            <a:r>
              <a:rPr lang="en-US" dirty="0" smtClean="0">
                <a:solidFill>
                  <a:srgbClr val="000000"/>
                </a:solidFill>
                <a:latin typeface="Helvetica Neue" charset="0"/>
              </a:rPr>
              <a:t>is also expected as pressure and temperature are negatively correlated.</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7DE5EA9-2908-2C41-8D56-054FE2A8E831}" type="slidenum">
              <a:rPr lang="en-US" smtClean="0"/>
              <a:t>13</a:t>
            </a:fld>
            <a:endParaRPr lang="en-US"/>
          </a:p>
        </p:txBody>
      </p:sp>
    </p:spTree>
    <p:extLst>
      <p:ext uri="{BB962C8B-B14F-4D97-AF65-F5344CB8AC3E}">
        <p14:creationId xmlns:p14="http://schemas.microsoft.com/office/powerpoint/2010/main" val="149225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2A740D5-D832-0147-A6FF-BEE07CD425DE}"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31E77-11C4-D143-B886-694DC726D8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756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A740D5-D832-0147-A6FF-BEE07CD425DE}"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2011997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A740D5-D832-0147-A6FF-BEE07CD425DE}"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135760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A740D5-D832-0147-A6FF-BEE07CD425DE}"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18393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A740D5-D832-0147-A6FF-BEE07CD425DE}"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31E77-11C4-D143-B886-694DC726D8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98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2A740D5-D832-0147-A6FF-BEE07CD425DE}"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98417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2A740D5-D832-0147-A6FF-BEE07CD425DE}" type="datetimeFigureOut">
              <a:rPr lang="en-US" smtClean="0"/>
              <a:t>10/24/18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105604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2A740D5-D832-0147-A6FF-BEE07CD425DE}" type="datetimeFigureOut">
              <a:rPr lang="en-US" smtClean="0"/>
              <a:t>10/24/18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206713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A740D5-D832-0147-A6FF-BEE07CD425DE}" type="datetimeFigureOut">
              <a:rPr lang="en-US" smtClean="0"/>
              <a:t>10/24/18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357672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A740D5-D832-0147-A6FF-BEE07CD425DE}" type="datetimeFigureOut">
              <a:rPr lang="en-US" smtClean="0"/>
              <a:t>10/24/18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2C31E77-11C4-D143-B886-694DC726D8B7}" type="slidenum">
              <a:rPr lang="en-US" smtClean="0"/>
              <a:t>‹#›</a:t>
            </a:fld>
            <a:endParaRPr lang="en-US"/>
          </a:p>
        </p:txBody>
      </p:sp>
    </p:spTree>
    <p:extLst>
      <p:ext uri="{BB962C8B-B14F-4D97-AF65-F5344CB8AC3E}">
        <p14:creationId xmlns:p14="http://schemas.microsoft.com/office/powerpoint/2010/main" val="58773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A740D5-D832-0147-A6FF-BEE07CD425DE}"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C31E77-11C4-D143-B886-694DC726D8B7}" type="slidenum">
              <a:rPr lang="en-US" smtClean="0"/>
              <a:t>‹#›</a:t>
            </a:fld>
            <a:endParaRPr lang="en-US"/>
          </a:p>
        </p:txBody>
      </p:sp>
    </p:spTree>
    <p:extLst>
      <p:ext uri="{BB962C8B-B14F-4D97-AF65-F5344CB8AC3E}">
        <p14:creationId xmlns:p14="http://schemas.microsoft.com/office/powerpoint/2010/main" val="17971215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A740D5-D832-0147-A6FF-BEE07CD425DE}" type="datetimeFigureOut">
              <a:rPr lang="en-US" smtClean="0"/>
              <a:t>10/24/18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2C31E77-11C4-D143-B886-694DC726D8B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116038"/>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ics.uci.edu/ml/datasets/PM2.5+Data+of+Five+Chinese+Cities" TargetMode="External"/><Relationship Id="rId4" Type="http://schemas.openxmlformats.org/officeDocument/2006/relationships/hyperlink" Target="https://archive.ics.uci.edu/ml/datasets/Beijing+PM2.5+Data"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96000"/>
          </a:schemeClr>
        </a:solidFill>
        <a:effectLst/>
      </p:bgPr>
    </p:bg>
    <p:spTree>
      <p:nvGrpSpPr>
        <p:cNvPr id="1" name=""/>
        <p:cNvGrpSpPr/>
        <p:nvPr/>
      </p:nvGrpSpPr>
      <p:grpSpPr>
        <a:xfrm>
          <a:off x="0" y="0"/>
          <a:ext cx="0" cy="0"/>
          <a:chOff x="0" y="0"/>
          <a:chExt cx="0" cy="0"/>
        </a:xfrm>
      </p:grpSpPr>
      <p:sp>
        <p:nvSpPr>
          <p:cNvPr id="4" name="Rectangle 3"/>
          <p:cNvSpPr/>
          <p:nvPr/>
        </p:nvSpPr>
        <p:spPr>
          <a:xfrm>
            <a:off x="2041296" y="3612421"/>
            <a:ext cx="8598829" cy="646331"/>
          </a:xfrm>
          <a:prstGeom prst="rect">
            <a:avLst/>
          </a:prstGeom>
        </p:spPr>
        <p:txBody>
          <a:bodyPr wrap="none">
            <a:spAutoFit/>
          </a:bodyPr>
          <a:lstStyle/>
          <a:p>
            <a:r>
              <a:rPr lang="en-US" sz="3600" b="1" dirty="0" smtClean="0">
                <a:latin typeface="Helvetica Neue Condensed" charset="0"/>
                <a:ea typeface="Helvetica Neue Condensed" charset="0"/>
                <a:cs typeface="Helvetica Neue Condensed" charset="0"/>
              </a:rPr>
              <a:t>Air Quality Prediction for Major Cities of China</a:t>
            </a:r>
            <a:endParaRPr lang="en-US" sz="3600" b="1" dirty="0">
              <a:latin typeface="Helvetica Neue Condensed" charset="0"/>
              <a:ea typeface="Helvetica Neue Condensed" charset="0"/>
              <a:cs typeface="Helvetica Neue Condensed" charset="0"/>
            </a:endParaRPr>
          </a:p>
        </p:txBody>
      </p:sp>
      <p:sp>
        <p:nvSpPr>
          <p:cNvPr id="2" name="Rectangle 1"/>
          <p:cNvSpPr/>
          <p:nvPr/>
        </p:nvSpPr>
        <p:spPr>
          <a:xfrm>
            <a:off x="4386532" y="4741720"/>
            <a:ext cx="6096000" cy="1077218"/>
          </a:xfrm>
          <a:prstGeom prst="rect">
            <a:avLst/>
          </a:prstGeom>
        </p:spPr>
        <p:txBody>
          <a:bodyPr>
            <a:spAutoFit/>
          </a:bodyPr>
          <a:lstStyle/>
          <a:p>
            <a:pPr algn="r"/>
            <a:r>
              <a:rPr lang="en-US" sz="1600" b="1" dirty="0" smtClean="0">
                <a:solidFill>
                  <a:schemeClr val="tx1">
                    <a:lumMod val="50000"/>
                    <a:lumOff val="50000"/>
                  </a:schemeClr>
                </a:solidFill>
                <a:latin typeface="Helvetica Neue" charset="0"/>
                <a:ea typeface="Helvetica Neue" charset="0"/>
                <a:cs typeface="Helvetica Neue" charset="0"/>
              </a:rPr>
              <a:t>Jing Zhao</a:t>
            </a:r>
            <a:endParaRPr lang="en-US" sz="1600" b="1" dirty="0">
              <a:solidFill>
                <a:schemeClr val="tx1">
                  <a:lumMod val="50000"/>
                  <a:lumOff val="50000"/>
                </a:schemeClr>
              </a:solidFill>
              <a:latin typeface="Helvetica Neue" charset="0"/>
              <a:ea typeface="Helvetica Neue" charset="0"/>
              <a:cs typeface="Helvetica Neue" charset="0"/>
            </a:endParaRPr>
          </a:p>
          <a:p>
            <a:pPr algn="r"/>
            <a:r>
              <a:rPr lang="en-US" sz="1600" b="1" dirty="0">
                <a:solidFill>
                  <a:schemeClr val="tx1">
                    <a:lumMod val="50000"/>
                    <a:lumOff val="50000"/>
                  </a:schemeClr>
                </a:solidFill>
                <a:latin typeface="Helvetica Neue" charset="0"/>
                <a:ea typeface="Helvetica Neue" charset="0"/>
                <a:cs typeface="Helvetica Neue" charset="0"/>
              </a:rPr>
              <a:t>Capstone </a:t>
            </a:r>
            <a:r>
              <a:rPr lang="en-US" sz="1600" b="1" dirty="0" smtClean="0">
                <a:solidFill>
                  <a:schemeClr val="tx1">
                    <a:lumMod val="50000"/>
                    <a:lumOff val="50000"/>
                  </a:schemeClr>
                </a:solidFill>
                <a:latin typeface="Helvetica Neue" charset="0"/>
                <a:ea typeface="Helvetica Neue" charset="0"/>
                <a:cs typeface="Helvetica Neue" charset="0"/>
              </a:rPr>
              <a:t>Project</a:t>
            </a:r>
            <a:endParaRPr lang="en-US" sz="1600" b="1" dirty="0">
              <a:solidFill>
                <a:schemeClr val="tx1">
                  <a:lumMod val="50000"/>
                  <a:lumOff val="50000"/>
                </a:schemeClr>
              </a:solidFill>
              <a:latin typeface="Helvetica Neue" charset="0"/>
              <a:ea typeface="Helvetica Neue" charset="0"/>
              <a:cs typeface="Helvetica Neue" charset="0"/>
            </a:endParaRPr>
          </a:p>
          <a:p>
            <a:pPr algn="r"/>
            <a:r>
              <a:rPr lang="en-US" sz="1600" b="1" dirty="0">
                <a:solidFill>
                  <a:schemeClr val="tx1">
                    <a:lumMod val="50000"/>
                    <a:lumOff val="50000"/>
                  </a:schemeClr>
                </a:solidFill>
                <a:latin typeface="Helvetica Neue" charset="0"/>
                <a:ea typeface="Helvetica Neue" charset="0"/>
                <a:cs typeface="Helvetica Neue" charset="0"/>
              </a:rPr>
              <a:t>Springboard Data Science </a:t>
            </a:r>
          </a:p>
          <a:p>
            <a:pPr algn="r"/>
            <a:r>
              <a:rPr lang="en-US" sz="1600" b="1" dirty="0" smtClean="0">
                <a:solidFill>
                  <a:schemeClr val="tx1">
                    <a:lumMod val="50000"/>
                    <a:lumOff val="50000"/>
                  </a:schemeClr>
                </a:solidFill>
                <a:latin typeface="Helvetica Neue" charset="0"/>
                <a:ea typeface="Helvetica Neue" charset="0"/>
                <a:cs typeface="Helvetica Neue" charset="0"/>
              </a:rPr>
              <a:t>Oct, </a:t>
            </a:r>
            <a:r>
              <a:rPr lang="en-US" sz="1600" b="1" dirty="0">
                <a:solidFill>
                  <a:schemeClr val="tx1">
                    <a:lumMod val="50000"/>
                    <a:lumOff val="50000"/>
                  </a:schemeClr>
                </a:solidFill>
                <a:latin typeface="Helvetica Neue" charset="0"/>
                <a:ea typeface="Helvetica Neue" charset="0"/>
                <a:cs typeface="Helvetica Neue" charset="0"/>
              </a:rPr>
              <a:t>2018</a:t>
            </a:r>
          </a:p>
        </p:txBody>
      </p:sp>
    </p:spTree>
    <p:extLst>
      <p:ext uri="{BB962C8B-B14F-4D97-AF65-F5344CB8AC3E}">
        <p14:creationId xmlns:p14="http://schemas.microsoft.com/office/powerpoint/2010/main" val="1655728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592" y="843814"/>
            <a:ext cx="10301287" cy="1450757"/>
          </a:xfrm>
        </p:spPr>
        <p:txBody>
          <a:bodyPr vert="horz" lIns="91440" tIns="45720" rIns="91440" bIns="45720" rtlCol="0" anchor="b">
            <a:normAutofit/>
          </a:bodyPr>
          <a:lstStyle/>
          <a:p>
            <a:r>
              <a:rPr lang="en-US" b="1" dirty="0">
                <a:solidFill>
                  <a:schemeClr val="tx1"/>
                </a:solidFill>
                <a:latin typeface="Helvetica Neue Condensed" charset="0"/>
                <a:ea typeface="Helvetica Neue Condensed" charset="0"/>
                <a:cs typeface="Helvetica Neue Condensed" charset="0"/>
              </a:rPr>
              <a:t>EDA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Cross-city Comparison</a:t>
            </a:r>
            <a:r>
              <a:rPr lang="en-US" b="1" dirty="0">
                <a:solidFill>
                  <a:schemeClr val="tx1"/>
                </a:solidFill>
                <a:latin typeface="Helvetica Neue Condensed" charset="0"/>
                <a:ea typeface="Helvetica Neue Condensed" charset="0"/>
                <a:cs typeface="Helvetica Neue Condensed" charset="0"/>
              </a:rPr>
              <a:t/>
            </a:r>
            <a:br>
              <a:rPr lang="en-US" b="1" dirty="0">
                <a:solidFill>
                  <a:schemeClr val="tx1"/>
                </a:solidFill>
                <a:latin typeface="Helvetica Neue Condensed" charset="0"/>
                <a:ea typeface="Helvetica Neue Condensed" charset="0"/>
                <a:cs typeface="Helvetica Neue Condensed" charset="0"/>
              </a:rPr>
            </a:br>
            <a:endParaRPr lang="en-US" b="1" dirty="0">
              <a:latin typeface="Helvetica Neue Condensed" charset="0"/>
              <a:ea typeface="Helvetica Neue Condensed" charset="0"/>
              <a:cs typeface="Helvetica Neue Condensed"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749" t="5213" r="8463"/>
          <a:stretch/>
        </p:blipFill>
        <p:spPr>
          <a:xfrm>
            <a:off x="1250343" y="1899920"/>
            <a:ext cx="9493857" cy="2819390"/>
          </a:xfrm>
          <a:prstGeom prst="rect">
            <a:avLst/>
          </a:prstGeom>
        </p:spPr>
      </p:pic>
      <p:sp>
        <p:nvSpPr>
          <p:cNvPr id="3" name="Rectangle 2"/>
          <p:cNvSpPr/>
          <p:nvPr/>
        </p:nvSpPr>
        <p:spPr>
          <a:xfrm>
            <a:off x="1082703" y="4906000"/>
            <a:ext cx="10667338" cy="1200329"/>
          </a:xfrm>
          <a:prstGeom prst="rect">
            <a:avLst/>
          </a:prstGeom>
        </p:spPr>
        <p:txBody>
          <a:bodyPr wrap="square">
            <a:spAutoFit/>
          </a:bodyPr>
          <a:lstStyle/>
          <a:p>
            <a:pPr marL="285750" indent="-285750">
              <a:buFont typeface="Arial" charset="0"/>
              <a:buChar char="•"/>
            </a:pPr>
            <a:r>
              <a:rPr lang="en-US" dirty="0"/>
              <a:t>Air quality ranking </a:t>
            </a:r>
            <a:r>
              <a:rPr lang="en-US" dirty="0" smtClean="0"/>
              <a:t>(best </a:t>
            </a:r>
            <a:r>
              <a:rPr lang="en-US" dirty="0" smtClean="0">
                <a:sym typeface="Wingdings"/>
              </a:rPr>
              <a:t> </a:t>
            </a:r>
            <a:r>
              <a:rPr lang="en-US" dirty="0" smtClean="0"/>
              <a:t>worst): </a:t>
            </a:r>
            <a:r>
              <a:rPr lang="en-US" dirty="0"/>
              <a:t>Guangzhou, Shanghai, Chengdu/Shenyang, </a:t>
            </a:r>
            <a:r>
              <a:rPr lang="en-US" dirty="0" smtClean="0"/>
              <a:t>Beijing</a:t>
            </a:r>
          </a:p>
          <a:p>
            <a:pPr marL="285750" indent="-285750">
              <a:buFont typeface="Arial" charset="0"/>
              <a:buChar char="•"/>
            </a:pPr>
            <a:r>
              <a:rPr lang="en-US" dirty="0" smtClean="0"/>
              <a:t>Five </a:t>
            </a:r>
            <a:r>
              <a:rPr lang="en-US" dirty="0"/>
              <a:t>cities all have distinct </a:t>
            </a:r>
            <a:r>
              <a:rPr lang="en-US" dirty="0" smtClean="0"/>
              <a:t>non-overlapping PM2.5 </a:t>
            </a:r>
            <a:r>
              <a:rPr lang="en-US" dirty="0"/>
              <a:t>spikes, </a:t>
            </a:r>
            <a:r>
              <a:rPr lang="en-US" dirty="0" smtClean="0"/>
              <a:t>as a result of unique local environment</a:t>
            </a:r>
          </a:p>
          <a:p>
            <a:pPr marL="285750" indent="-285750">
              <a:buFont typeface="Arial" charset="0"/>
              <a:buChar char="•"/>
            </a:pPr>
            <a:r>
              <a:rPr lang="en-US" dirty="0" smtClean="0"/>
              <a:t>Five cities </a:t>
            </a:r>
            <a:r>
              <a:rPr lang="en-US" dirty="0"/>
              <a:t>share similar </a:t>
            </a:r>
            <a:r>
              <a:rPr lang="en-US" dirty="0" smtClean="0"/>
              <a:t>time trends: </a:t>
            </a:r>
          </a:p>
          <a:p>
            <a:pPr lvl="1"/>
            <a:r>
              <a:rPr lang="en-US" dirty="0" smtClean="0"/>
              <a:t>higher PM2.5 with </a:t>
            </a:r>
            <a:r>
              <a:rPr lang="en-US" dirty="0"/>
              <a:t>larger fluctuations </a:t>
            </a:r>
            <a:r>
              <a:rPr lang="en-US" dirty="0" smtClean="0"/>
              <a:t>in winter, and lower PM2.5 with </a:t>
            </a:r>
            <a:r>
              <a:rPr lang="en-US" dirty="0"/>
              <a:t>smaller fluctuations in </a:t>
            </a:r>
            <a:r>
              <a:rPr lang="en-US" dirty="0" smtClean="0"/>
              <a:t>summers</a:t>
            </a:r>
            <a:endParaRPr lang="en-US" dirty="0"/>
          </a:p>
        </p:txBody>
      </p:sp>
    </p:spTree>
    <p:extLst>
      <p:ext uri="{BB962C8B-B14F-4D97-AF65-F5344CB8AC3E}">
        <p14:creationId xmlns:p14="http://schemas.microsoft.com/office/powerpoint/2010/main" val="194990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EDA - </a:t>
            </a:r>
            <a:r>
              <a:rPr lang="en-US" b="1" dirty="0">
                <a:solidFill>
                  <a:schemeClr val="tx1"/>
                </a:solidFill>
                <a:latin typeface="Helvetica Neue Condensed" charset="0"/>
                <a:ea typeface="Helvetica Neue Condensed" charset="0"/>
                <a:cs typeface="Helvetica Neue Condensed" charset="0"/>
              </a:rPr>
              <a:t>T</a:t>
            </a:r>
            <a:r>
              <a:rPr lang="en-US" b="1" dirty="0" smtClean="0">
                <a:solidFill>
                  <a:schemeClr val="tx1"/>
                </a:solidFill>
                <a:latin typeface="Helvetica Neue Condensed" charset="0"/>
                <a:ea typeface="Helvetica Neue Condensed" charset="0"/>
                <a:cs typeface="Helvetica Neue Condensed" charset="0"/>
              </a:rPr>
              <a:t>rends </a:t>
            </a:r>
            <a:r>
              <a:rPr lang="en-US" b="1" dirty="0">
                <a:solidFill>
                  <a:schemeClr val="tx1"/>
                </a:solidFill>
                <a:latin typeface="Helvetica Neue Condensed" charset="0"/>
                <a:ea typeface="Helvetica Neue Condensed" charset="0"/>
                <a:cs typeface="Helvetica Neue Condensed" charset="0"/>
              </a:rPr>
              <a:t>over </a:t>
            </a:r>
            <a:r>
              <a:rPr lang="en-US" b="1" dirty="0" smtClean="0">
                <a:solidFill>
                  <a:schemeClr val="tx1"/>
                </a:solidFill>
                <a:latin typeface="Helvetica Neue Condensed" charset="0"/>
                <a:ea typeface="Helvetica Neue Condensed" charset="0"/>
                <a:cs typeface="Helvetica Neue Condensed" charset="0"/>
              </a:rPr>
              <a:t>Time</a:t>
            </a:r>
            <a:endParaRPr lang="en-US" b="1" dirty="0">
              <a:solidFill>
                <a:schemeClr val="tx1"/>
              </a:solidFill>
              <a:latin typeface="Helvetica Neue Condensed" charset="0"/>
              <a:ea typeface="Helvetica Neue Condensed" charset="0"/>
              <a:cs typeface="Helvetica Neue Condensed" charset="0"/>
            </a:endParaRPr>
          </a:p>
        </p:txBody>
      </p:sp>
      <p:grpSp>
        <p:nvGrpSpPr>
          <p:cNvPr id="5" name="Group 4"/>
          <p:cNvGrpSpPr/>
          <p:nvPr/>
        </p:nvGrpSpPr>
        <p:grpSpPr>
          <a:xfrm>
            <a:off x="495300" y="1714500"/>
            <a:ext cx="11153540" cy="4610100"/>
            <a:chOff x="520700" y="1714500"/>
            <a:chExt cx="11153540" cy="4610100"/>
          </a:xfrm>
        </p:grpSpPr>
        <p:grpSp>
          <p:nvGrpSpPr>
            <p:cNvPr id="26" name="Group 25"/>
            <p:cNvGrpSpPr/>
            <p:nvPr/>
          </p:nvGrpSpPr>
          <p:grpSpPr>
            <a:xfrm>
              <a:off x="520700" y="2082800"/>
              <a:ext cx="11153540" cy="4241800"/>
              <a:chOff x="360256" y="1836820"/>
              <a:chExt cx="11339384" cy="44877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522" y="1836820"/>
                <a:ext cx="10275118" cy="4487780"/>
              </a:xfrm>
              <a:prstGeom prst="rect">
                <a:avLst/>
              </a:prstGeom>
            </p:spPr>
          </p:pic>
          <p:sp>
            <p:nvSpPr>
              <p:cNvPr id="6" name="TextBox 5"/>
              <p:cNvSpPr txBox="1"/>
              <p:nvPr/>
            </p:nvSpPr>
            <p:spPr>
              <a:xfrm>
                <a:off x="360256" y="2331720"/>
                <a:ext cx="1064266" cy="3139321"/>
              </a:xfrm>
              <a:prstGeom prst="rect">
                <a:avLst/>
              </a:prstGeom>
              <a:noFill/>
            </p:spPr>
            <p:txBody>
              <a:bodyPr wrap="none" rtlCol="0">
                <a:spAutoFit/>
              </a:bodyPr>
              <a:lstStyle/>
              <a:p>
                <a:r>
                  <a:rPr lang="en-US" b="1" dirty="0" smtClean="0"/>
                  <a:t>Hourly:</a:t>
                </a:r>
              </a:p>
              <a:p>
                <a:endParaRPr lang="en-US" b="1" dirty="0"/>
              </a:p>
              <a:p>
                <a:endParaRPr lang="en-US" b="1" dirty="0" smtClean="0"/>
              </a:p>
              <a:p>
                <a:endParaRPr lang="en-US" b="1" dirty="0" smtClean="0"/>
              </a:p>
              <a:p>
                <a:endParaRPr lang="en-US" b="1" dirty="0"/>
              </a:p>
              <a:p>
                <a:r>
                  <a:rPr lang="en-US" b="1" dirty="0" smtClean="0"/>
                  <a:t>Monthly:</a:t>
                </a:r>
              </a:p>
              <a:p>
                <a:endParaRPr lang="en-US" b="1" dirty="0"/>
              </a:p>
              <a:p>
                <a:endParaRPr lang="en-US" b="1" dirty="0" smtClean="0"/>
              </a:p>
              <a:p>
                <a:endParaRPr lang="en-US" b="1" dirty="0"/>
              </a:p>
              <a:p>
                <a:endParaRPr lang="en-US" b="1" dirty="0" smtClean="0"/>
              </a:p>
              <a:p>
                <a:r>
                  <a:rPr lang="en-US" b="1" dirty="0" smtClean="0"/>
                  <a:t>Yearly:</a:t>
                </a:r>
                <a:endParaRPr lang="en-US" b="1" dirty="0"/>
              </a:p>
            </p:txBody>
          </p:sp>
          <p:sp>
            <p:nvSpPr>
              <p:cNvPr id="7" name="Rectangle 6"/>
              <p:cNvSpPr/>
              <p:nvPr/>
            </p:nvSpPr>
            <p:spPr>
              <a:xfrm>
                <a:off x="1424522" y="1836821"/>
                <a:ext cx="4038600" cy="147801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623642" y="1836820"/>
                <a:ext cx="1943518" cy="147801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24082" y="1836820"/>
                <a:ext cx="4038600" cy="149144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481922" y="3355141"/>
                <a:ext cx="8100478" cy="1460699"/>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55002" y="3348612"/>
                <a:ext cx="1909680" cy="145766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0025144" y="5673576"/>
                <a:ext cx="1345351" cy="11670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55720" y="5570219"/>
                <a:ext cx="1295400" cy="17910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868661" y="5646479"/>
                <a:ext cx="1370339" cy="20568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963743" y="5728408"/>
                <a:ext cx="1286937" cy="12375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86390" y="5574515"/>
                <a:ext cx="1386840" cy="13727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2184400" y="1714500"/>
              <a:ext cx="9124999" cy="369332"/>
            </a:xfrm>
            <a:prstGeom prst="rect">
              <a:avLst/>
            </a:prstGeom>
            <a:noFill/>
          </p:spPr>
          <p:txBody>
            <a:bodyPr wrap="none" rtlCol="0">
              <a:spAutoFit/>
            </a:bodyPr>
            <a:lstStyle/>
            <a:p>
              <a:r>
                <a:rPr lang="en-US" b="1" dirty="0" smtClean="0"/>
                <a:t>Beijing		Chengdu		 Guangzhou	         Shanghai	            Shenyang</a:t>
              </a:r>
              <a:endParaRPr lang="en-US" b="1" dirty="0"/>
            </a:p>
          </p:txBody>
        </p:sp>
      </p:grpSp>
    </p:spTree>
    <p:extLst>
      <p:ext uri="{BB962C8B-B14F-4D97-AF65-F5344CB8AC3E}">
        <p14:creationId xmlns:p14="http://schemas.microsoft.com/office/powerpoint/2010/main" val="149693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56123"/>
            <a:ext cx="10058400" cy="1450757"/>
          </a:xfrm>
        </p:spPr>
        <p:txBody>
          <a:bodyPr vert="horz" lIns="91440" tIns="45720" rIns="91440" bIns="45720" rtlCol="0" anchor="b">
            <a:normAutofit/>
          </a:bodyPr>
          <a:lstStyle/>
          <a:p>
            <a:r>
              <a:rPr lang="en-US" b="1" dirty="0" smtClean="0">
                <a:latin typeface="Helvetica Neue Condensed" charset="0"/>
                <a:ea typeface="Helvetica Neue Condensed" charset="0"/>
                <a:cs typeface="Helvetica Neue Condensed" charset="0"/>
              </a:rPr>
              <a:t>EDA </a:t>
            </a:r>
            <a:r>
              <a:rPr lang="mr-IN" b="1" dirty="0" smtClean="0">
                <a:latin typeface="Helvetica Neue Condensed" charset="0"/>
                <a:ea typeface="Helvetica Neue Condensed" charset="0"/>
                <a:cs typeface="Helvetica Neue Condensed" charset="0"/>
              </a:rPr>
              <a:t>–</a:t>
            </a:r>
            <a:r>
              <a:rPr lang="en-US" b="1" dirty="0" smtClean="0">
                <a:latin typeface="Helvetica Neue Condensed" charset="0"/>
                <a:ea typeface="Helvetica Neue Condensed" charset="0"/>
                <a:cs typeface="Helvetica Neue Condensed" charset="0"/>
              </a:rPr>
              <a:t> Correlation Matrix with Weather</a:t>
            </a:r>
            <a:endParaRPr lang="en-US" b="1" dirty="0">
              <a:latin typeface="Helvetica Neue Condensed" charset="0"/>
              <a:ea typeface="Helvetica Neue Condensed" charset="0"/>
              <a:cs typeface="Helvetica Neue Condensed"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373"/>
          <a:stretch/>
        </p:blipFill>
        <p:spPr>
          <a:xfrm>
            <a:off x="1637966" y="1870710"/>
            <a:ext cx="5750724" cy="4258644"/>
          </a:xfrm>
          <a:prstGeom prst="rect">
            <a:avLst/>
          </a:prstGeom>
        </p:spPr>
      </p:pic>
      <p:grpSp>
        <p:nvGrpSpPr>
          <p:cNvPr id="8" name="Group 7"/>
          <p:cNvGrpSpPr/>
          <p:nvPr/>
        </p:nvGrpSpPr>
        <p:grpSpPr>
          <a:xfrm>
            <a:off x="7810500" y="2403455"/>
            <a:ext cx="4114800" cy="2616101"/>
            <a:chOff x="7513320" y="2312015"/>
            <a:chExt cx="4114800" cy="2616101"/>
          </a:xfrm>
        </p:grpSpPr>
        <p:sp>
          <p:nvSpPr>
            <p:cNvPr id="5" name="Rectangle 4"/>
            <p:cNvSpPr/>
            <p:nvPr/>
          </p:nvSpPr>
          <p:spPr>
            <a:xfrm>
              <a:off x="7513320" y="2312015"/>
              <a:ext cx="4114800" cy="2616101"/>
            </a:xfrm>
            <a:prstGeom prst="rect">
              <a:avLst/>
            </a:prstGeom>
          </p:spPr>
          <p:txBody>
            <a:bodyPr wrap="square">
              <a:spAutoFit/>
            </a:bodyPr>
            <a:lstStyle/>
            <a:p>
              <a:r>
                <a:rPr lang="en-US" sz="2000" b="1" dirty="0" smtClean="0">
                  <a:solidFill>
                    <a:srgbClr val="000000"/>
                  </a:solidFill>
                  <a:latin typeface="Helvetica Neue" charset="0"/>
                </a:rPr>
                <a:t>Correlation with PM2.5</a:t>
              </a:r>
            </a:p>
            <a:p>
              <a:endParaRPr lang="en-US" dirty="0" smtClean="0">
                <a:solidFill>
                  <a:srgbClr val="000000"/>
                </a:solidFill>
                <a:latin typeface="Helvetica Neue" charset="0"/>
              </a:endParaRPr>
            </a:p>
            <a:p>
              <a:r>
                <a:rPr lang="en-US" dirty="0">
                  <a:solidFill>
                    <a:srgbClr val="000000"/>
                  </a:solidFill>
                  <a:latin typeface="Helvetica Neue" charset="0"/>
                </a:rPr>
                <a:t>t</a:t>
              </a:r>
              <a:r>
                <a:rPr lang="en-US" dirty="0" smtClean="0">
                  <a:solidFill>
                    <a:srgbClr val="000000"/>
                  </a:solidFill>
                  <a:latin typeface="Helvetica Neue" charset="0"/>
                </a:rPr>
                <a:t>emperature: negative</a:t>
              </a:r>
            </a:p>
            <a:p>
              <a:r>
                <a:rPr lang="en-US" dirty="0">
                  <a:solidFill>
                    <a:srgbClr val="000000"/>
                  </a:solidFill>
                  <a:latin typeface="Helvetica Neue" charset="0"/>
                </a:rPr>
                <a:t>d</a:t>
              </a:r>
              <a:r>
                <a:rPr lang="en-US" dirty="0" smtClean="0">
                  <a:solidFill>
                    <a:srgbClr val="000000"/>
                  </a:solidFill>
                  <a:latin typeface="Helvetica Neue" charset="0"/>
                </a:rPr>
                <a:t>ew point: negative</a:t>
              </a:r>
            </a:p>
            <a:p>
              <a:r>
                <a:rPr lang="en-US" dirty="0">
                  <a:solidFill>
                    <a:srgbClr val="000000"/>
                  </a:solidFill>
                  <a:latin typeface="Helvetica Neue" charset="0"/>
                </a:rPr>
                <a:t>w</a:t>
              </a:r>
              <a:r>
                <a:rPr lang="en-US" dirty="0" smtClean="0">
                  <a:solidFill>
                    <a:srgbClr val="000000"/>
                  </a:solidFill>
                  <a:latin typeface="Helvetica Neue" charset="0"/>
                </a:rPr>
                <a:t>ind speed: negative</a:t>
              </a:r>
            </a:p>
            <a:p>
              <a:r>
                <a:rPr lang="en-US" dirty="0">
                  <a:solidFill>
                    <a:srgbClr val="000000"/>
                  </a:solidFill>
                  <a:latin typeface="Helvetica Neue" charset="0"/>
                </a:rPr>
                <a:t>p</a:t>
              </a:r>
              <a:r>
                <a:rPr lang="en-US" dirty="0" smtClean="0">
                  <a:solidFill>
                    <a:srgbClr val="000000"/>
                  </a:solidFill>
                  <a:latin typeface="Helvetica Neue" charset="0"/>
                </a:rPr>
                <a:t>recipitation: negative</a:t>
              </a:r>
            </a:p>
            <a:p>
              <a:endParaRPr lang="en-US" dirty="0">
                <a:solidFill>
                  <a:srgbClr val="000000"/>
                </a:solidFill>
                <a:latin typeface="Helvetica Neue" charset="0"/>
              </a:endParaRPr>
            </a:p>
            <a:p>
              <a:r>
                <a:rPr lang="en-US" dirty="0">
                  <a:solidFill>
                    <a:srgbClr val="000000"/>
                  </a:solidFill>
                  <a:latin typeface="Helvetica Neue" charset="0"/>
                </a:rPr>
                <a:t>p</a:t>
              </a:r>
              <a:r>
                <a:rPr lang="en-US" dirty="0" smtClean="0">
                  <a:solidFill>
                    <a:srgbClr val="000000"/>
                  </a:solidFill>
                  <a:latin typeface="Helvetica Neue" charset="0"/>
                </a:rPr>
                <a:t>ressure: positive</a:t>
              </a:r>
            </a:p>
            <a:p>
              <a:r>
                <a:rPr lang="en-US" dirty="0">
                  <a:solidFill>
                    <a:srgbClr val="000000"/>
                  </a:solidFill>
                  <a:latin typeface="Helvetica Neue" charset="0"/>
                </a:rPr>
                <a:t>h</a:t>
              </a:r>
              <a:r>
                <a:rPr lang="en-US" dirty="0" smtClean="0">
                  <a:solidFill>
                    <a:srgbClr val="000000"/>
                  </a:solidFill>
                  <a:latin typeface="Helvetica Neue" charset="0"/>
                </a:rPr>
                <a:t>umidity: positive</a:t>
              </a:r>
              <a:r>
                <a:rPr lang="en-US" dirty="0">
                  <a:solidFill>
                    <a:srgbClr val="000000"/>
                  </a:solidFill>
                  <a:latin typeface="Helvetica Neue" charset="0"/>
                </a:rPr>
                <a:t> </a:t>
              </a:r>
              <a:endParaRPr lang="en-US" dirty="0"/>
            </a:p>
          </p:txBody>
        </p:sp>
        <p:sp>
          <p:nvSpPr>
            <p:cNvPr id="6" name="Rectangle 5"/>
            <p:cNvSpPr/>
            <p:nvPr/>
          </p:nvSpPr>
          <p:spPr>
            <a:xfrm>
              <a:off x="7520522" y="4259980"/>
              <a:ext cx="2065438" cy="63735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520522" y="2857900"/>
              <a:ext cx="2415958" cy="124166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227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8230" y="165953"/>
            <a:ext cx="10576560" cy="1450757"/>
          </a:xfrm>
        </p:spPr>
        <p:txBody>
          <a:bodyPr vert="horz" lIns="91440" tIns="45720" rIns="91440" bIns="45720" rtlCol="0" anchor="b">
            <a:normAutofit/>
          </a:bodyPr>
          <a:lstStyle/>
          <a:p>
            <a:r>
              <a:rPr lang="en-US" b="1" dirty="0">
                <a:solidFill>
                  <a:schemeClr val="tx1"/>
                </a:solidFill>
                <a:latin typeface="Helvetica Neue Condensed" charset="0"/>
                <a:ea typeface="Helvetica Neue Condensed" charset="0"/>
                <a:cs typeface="Helvetica Neue Condensed" charset="0"/>
              </a:rPr>
              <a:t>EDA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A Closer </a:t>
            </a:r>
            <a:r>
              <a:rPr lang="en-US" b="1" dirty="0" smtClean="0">
                <a:solidFill>
                  <a:schemeClr val="tx1"/>
                </a:solidFill>
                <a:latin typeface="Helvetica Neue Condensed" charset="0"/>
                <a:ea typeface="Helvetica Neue Condensed" charset="0"/>
                <a:cs typeface="Helvetica Neue Condensed" charset="0"/>
              </a:rPr>
              <a:t>Look at Correlation</a:t>
            </a:r>
            <a:r>
              <a:rPr lang="en-US" b="1" dirty="0" smtClean="0">
                <a:solidFill>
                  <a:schemeClr val="tx1"/>
                </a:solidFill>
                <a:latin typeface="Helvetica Neue Condensed" charset="0"/>
                <a:ea typeface="Helvetica Neue Condensed" charset="0"/>
                <a:cs typeface="Helvetica Neue Condensed" charset="0"/>
              </a:rPr>
              <a:t/>
            </a:r>
            <a:br>
              <a:rPr lang="en-US" b="1" dirty="0" smtClean="0">
                <a:solidFill>
                  <a:schemeClr val="tx1"/>
                </a:solidFill>
                <a:latin typeface="Helvetica Neue Condensed" charset="0"/>
                <a:ea typeface="Helvetica Neue Condensed" charset="0"/>
                <a:cs typeface="Helvetica Neue Condensed" charset="0"/>
              </a:rPr>
            </a:br>
            <a:r>
              <a:rPr lang="en-US" sz="3600" b="1" dirty="0" smtClean="0">
                <a:solidFill>
                  <a:schemeClr val="tx1"/>
                </a:solidFill>
                <a:latin typeface="Helvetica Neue Condensed" charset="0"/>
                <a:ea typeface="Helvetica Neue Condensed" charset="0"/>
                <a:cs typeface="Helvetica Neue Condensed" charset="0"/>
              </a:rPr>
              <a:t>(Temperature, Dew point, Pressure, Humidity)</a:t>
            </a:r>
            <a:endParaRPr lang="en-US" sz="3600" b="1" dirty="0">
              <a:solidFill>
                <a:schemeClr val="tx1"/>
              </a:solidFill>
              <a:latin typeface="Helvetica Neue Condensed" charset="0"/>
              <a:ea typeface="Helvetica Neue Condensed" charset="0"/>
              <a:cs typeface="Helvetica Neue Condensed"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8" t="7121" r="798" b="1279"/>
          <a:stretch/>
        </p:blipFill>
        <p:spPr>
          <a:xfrm>
            <a:off x="247650" y="2337535"/>
            <a:ext cx="11772973" cy="2367723"/>
          </a:xfrm>
          <a:prstGeom prst="rect">
            <a:avLst/>
          </a:prstGeom>
        </p:spPr>
      </p:pic>
      <p:sp>
        <p:nvSpPr>
          <p:cNvPr id="4" name="TextBox 3"/>
          <p:cNvSpPr txBox="1"/>
          <p:nvPr/>
        </p:nvSpPr>
        <p:spPr>
          <a:xfrm>
            <a:off x="437824" y="1913106"/>
            <a:ext cx="11544699" cy="400110"/>
          </a:xfrm>
          <a:prstGeom prst="rect">
            <a:avLst/>
          </a:prstGeom>
          <a:noFill/>
        </p:spPr>
        <p:txBody>
          <a:bodyPr wrap="none" rtlCol="0">
            <a:spAutoFit/>
          </a:bodyPr>
          <a:lstStyle/>
          <a:p>
            <a:r>
              <a:rPr lang="en-US" b="1" dirty="0" smtClean="0"/>
              <a:t>PM2.5 vs. </a:t>
            </a:r>
            <a:r>
              <a:rPr lang="en-US" sz="2000" b="1" dirty="0" smtClean="0">
                <a:solidFill>
                  <a:srgbClr val="0070C0"/>
                </a:solidFill>
              </a:rPr>
              <a:t>Temperature</a:t>
            </a:r>
            <a:r>
              <a:rPr lang="en-US" b="1" dirty="0" smtClean="0"/>
              <a:t>	        PM2.5 vs. </a:t>
            </a:r>
            <a:r>
              <a:rPr lang="en-US" sz="2000" b="1" dirty="0" smtClean="0">
                <a:solidFill>
                  <a:srgbClr val="0070C0"/>
                </a:solidFill>
              </a:rPr>
              <a:t>Dew Point</a:t>
            </a:r>
            <a:r>
              <a:rPr lang="en-US" b="1" dirty="0" smtClean="0"/>
              <a:t>	               PM2.5 vs. </a:t>
            </a:r>
            <a:r>
              <a:rPr lang="en-US" sz="2000" b="1" dirty="0" smtClean="0">
                <a:solidFill>
                  <a:srgbClr val="C00000"/>
                </a:solidFill>
              </a:rPr>
              <a:t>Pressure</a:t>
            </a:r>
            <a:r>
              <a:rPr lang="en-US" sz="2000" b="1" dirty="0">
                <a:solidFill>
                  <a:srgbClr val="C00000"/>
                </a:solidFill>
              </a:rPr>
              <a:t>	</a:t>
            </a:r>
            <a:r>
              <a:rPr lang="en-US" b="1" dirty="0" smtClean="0"/>
              <a:t>               	 PM2.5 vs. </a:t>
            </a:r>
            <a:r>
              <a:rPr lang="en-US" sz="2000" b="1" dirty="0" smtClean="0">
                <a:solidFill>
                  <a:srgbClr val="C00000"/>
                </a:solidFill>
              </a:rPr>
              <a:t>Humidity</a:t>
            </a:r>
            <a:endParaRPr lang="en-US" sz="2000" b="1" dirty="0">
              <a:solidFill>
                <a:srgbClr val="C00000"/>
              </a:solidFill>
            </a:endParaRPr>
          </a:p>
        </p:txBody>
      </p:sp>
      <p:sp>
        <p:nvSpPr>
          <p:cNvPr id="6" name="Rectangle 5"/>
          <p:cNvSpPr/>
          <p:nvPr/>
        </p:nvSpPr>
        <p:spPr>
          <a:xfrm>
            <a:off x="387024" y="4926519"/>
            <a:ext cx="12407900" cy="1200329"/>
          </a:xfrm>
          <a:prstGeom prst="rect">
            <a:avLst/>
          </a:prstGeom>
        </p:spPr>
        <p:txBody>
          <a:bodyPr wrap="square">
            <a:spAutoFit/>
          </a:bodyPr>
          <a:lstStyle/>
          <a:p>
            <a:r>
              <a:rPr lang="en-US" b="1" dirty="0">
                <a:solidFill>
                  <a:srgbClr val="000000"/>
                </a:solidFill>
                <a:latin typeface="Helvetica Neue" charset="0"/>
              </a:rPr>
              <a:t>Temperature:</a:t>
            </a:r>
            <a:r>
              <a:rPr lang="en-US" dirty="0">
                <a:solidFill>
                  <a:srgbClr val="000000"/>
                </a:solidFill>
                <a:latin typeface="Helvetica Neue" charset="0"/>
              </a:rPr>
              <a:t> </a:t>
            </a:r>
            <a:r>
              <a:rPr lang="en-US" dirty="0" smtClean="0">
                <a:solidFill>
                  <a:srgbClr val="000000"/>
                </a:solidFill>
                <a:latin typeface="Helvetica Neue" charset="0"/>
              </a:rPr>
              <a:t>negative correlation, higher </a:t>
            </a:r>
            <a:r>
              <a:rPr lang="en-US" dirty="0">
                <a:solidFill>
                  <a:srgbClr val="000000"/>
                </a:solidFill>
                <a:latin typeface="Helvetica Neue" charset="0"/>
              </a:rPr>
              <a:t>PM2.5 </a:t>
            </a:r>
            <a:r>
              <a:rPr lang="en-US" dirty="0" smtClean="0">
                <a:solidFill>
                  <a:srgbClr val="000000"/>
                </a:solidFill>
                <a:latin typeface="Helvetica Neue" charset="0"/>
              </a:rPr>
              <a:t>mostly </a:t>
            </a:r>
            <a:r>
              <a:rPr lang="en-US" dirty="0">
                <a:solidFill>
                  <a:srgbClr val="000000"/>
                </a:solidFill>
                <a:latin typeface="Helvetica Neue" charset="0"/>
              </a:rPr>
              <a:t>associated with </a:t>
            </a:r>
            <a:r>
              <a:rPr lang="en-US" dirty="0" smtClean="0">
                <a:solidFill>
                  <a:srgbClr val="000000"/>
                </a:solidFill>
                <a:latin typeface="Helvetica Neue" charset="0"/>
              </a:rPr>
              <a:t>T &lt; 10</a:t>
            </a:r>
            <a:r>
              <a:rPr lang="en-US" baseline="30000" dirty="0" smtClean="0">
                <a:solidFill>
                  <a:srgbClr val="000000"/>
                </a:solidFill>
                <a:latin typeface="Helvetica Neue" charset="0"/>
              </a:rPr>
              <a:t>°</a:t>
            </a:r>
            <a:r>
              <a:rPr lang="en-US" dirty="0" smtClean="0">
                <a:solidFill>
                  <a:srgbClr val="000000"/>
                </a:solidFill>
                <a:latin typeface="Helvetica Neue" charset="0"/>
              </a:rPr>
              <a:t>C (cold </a:t>
            </a:r>
            <a:r>
              <a:rPr lang="en-US" dirty="0">
                <a:solidFill>
                  <a:srgbClr val="000000"/>
                </a:solidFill>
                <a:latin typeface="Helvetica Neue" charset="0"/>
              </a:rPr>
              <a:t>weather</a:t>
            </a:r>
            <a:r>
              <a:rPr lang="en-US" dirty="0" smtClean="0">
                <a:solidFill>
                  <a:srgbClr val="000000"/>
                </a:solidFill>
                <a:latin typeface="Helvetica Neue" charset="0"/>
              </a:rPr>
              <a:t>)</a:t>
            </a:r>
            <a:r>
              <a:rPr lang="en-US" dirty="0"/>
              <a:t/>
            </a:r>
            <a:br>
              <a:rPr lang="en-US" dirty="0"/>
            </a:br>
            <a:r>
              <a:rPr lang="en-US" b="1" dirty="0">
                <a:solidFill>
                  <a:srgbClr val="000000"/>
                </a:solidFill>
                <a:latin typeface="Helvetica Neue" charset="0"/>
              </a:rPr>
              <a:t>Dew point:</a:t>
            </a:r>
            <a:r>
              <a:rPr lang="en-US" dirty="0">
                <a:solidFill>
                  <a:srgbClr val="000000"/>
                </a:solidFill>
                <a:latin typeface="Helvetica Neue" charset="0"/>
              </a:rPr>
              <a:t> </a:t>
            </a:r>
            <a:r>
              <a:rPr lang="en-US" dirty="0" smtClean="0">
                <a:solidFill>
                  <a:srgbClr val="000000"/>
                </a:solidFill>
                <a:latin typeface="Helvetica Neue" charset="0"/>
              </a:rPr>
              <a:t>negative correlation, higher PM2.5 mostly </a:t>
            </a:r>
            <a:r>
              <a:rPr lang="en-US" dirty="0">
                <a:solidFill>
                  <a:srgbClr val="000000"/>
                </a:solidFill>
                <a:latin typeface="Helvetica Neue" charset="0"/>
              </a:rPr>
              <a:t>associated with </a:t>
            </a:r>
            <a:r>
              <a:rPr lang="en-US" dirty="0" smtClean="0">
                <a:solidFill>
                  <a:srgbClr val="000000"/>
                </a:solidFill>
                <a:latin typeface="Helvetica Neue" charset="0"/>
              </a:rPr>
              <a:t>T &lt; 5</a:t>
            </a:r>
            <a:r>
              <a:rPr lang="en-US" baseline="30000" dirty="0" smtClean="0">
                <a:solidFill>
                  <a:srgbClr val="000000"/>
                </a:solidFill>
                <a:latin typeface="Helvetica Neue" charset="0"/>
              </a:rPr>
              <a:t>°</a:t>
            </a:r>
            <a:r>
              <a:rPr lang="en-US" dirty="0" smtClean="0">
                <a:solidFill>
                  <a:srgbClr val="000000"/>
                </a:solidFill>
                <a:latin typeface="Helvetica Neue" charset="0"/>
              </a:rPr>
              <a:t>C</a:t>
            </a:r>
            <a:r>
              <a:rPr lang="en-US" dirty="0"/>
              <a:t/>
            </a:r>
            <a:br>
              <a:rPr lang="en-US" dirty="0"/>
            </a:br>
            <a:r>
              <a:rPr lang="en-US" b="1" dirty="0">
                <a:solidFill>
                  <a:srgbClr val="000000"/>
                </a:solidFill>
                <a:latin typeface="Helvetica Neue" charset="0"/>
              </a:rPr>
              <a:t>Pressure:</a:t>
            </a:r>
            <a:r>
              <a:rPr lang="en-US" dirty="0">
                <a:solidFill>
                  <a:srgbClr val="000000"/>
                </a:solidFill>
                <a:latin typeface="Helvetica Neue" charset="0"/>
              </a:rPr>
              <a:t> </a:t>
            </a:r>
            <a:r>
              <a:rPr lang="en-US" dirty="0" smtClean="0">
                <a:solidFill>
                  <a:srgbClr val="000000"/>
                </a:solidFill>
                <a:latin typeface="Helvetica Neue" charset="0"/>
              </a:rPr>
              <a:t>positive correlation, </a:t>
            </a:r>
            <a:r>
              <a:rPr lang="en-US" dirty="0">
                <a:solidFill>
                  <a:srgbClr val="000000"/>
                </a:solidFill>
                <a:latin typeface="Helvetica Neue" charset="0"/>
              </a:rPr>
              <a:t>higher PM2.5 </a:t>
            </a:r>
            <a:r>
              <a:rPr lang="en-US" dirty="0" smtClean="0">
                <a:solidFill>
                  <a:srgbClr val="000000"/>
                </a:solidFill>
                <a:latin typeface="Helvetica Neue" charset="0"/>
              </a:rPr>
              <a:t>mostly </a:t>
            </a:r>
            <a:r>
              <a:rPr lang="en-US" dirty="0">
                <a:solidFill>
                  <a:srgbClr val="000000"/>
                </a:solidFill>
                <a:latin typeface="Helvetica Neue" charset="0"/>
              </a:rPr>
              <a:t>associated with higher atmospheric pressures. </a:t>
            </a:r>
            <a:endParaRPr lang="en-US" dirty="0" smtClean="0">
              <a:solidFill>
                <a:srgbClr val="000000"/>
              </a:solidFill>
              <a:latin typeface="Helvetica Neue" charset="0"/>
            </a:endParaRPr>
          </a:p>
          <a:p>
            <a:r>
              <a:rPr lang="en-US" b="1" dirty="0" smtClean="0">
                <a:solidFill>
                  <a:srgbClr val="000000"/>
                </a:solidFill>
                <a:latin typeface="Helvetica Neue" charset="0"/>
              </a:rPr>
              <a:t>Humidity</a:t>
            </a:r>
            <a:r>
              <a:rPr lang="en-US" b="1" dirty="0">
                <a:solidFill>
                  <a:srgbClr val="000000"/>
                </a:solidFill>
                <a:latin typeface="Helvetica Neue" charset="0"/>
              </a:rPr>
              <a:t>:</a:t>
            </a:r>
            <a:r>
              <a:rPr lang="en-US" dirty="0">
                <a:solidFill>
                  <a:srgbClr val="000000"/>
                </a:solidFill>
                <a:latin typeface="Helvetica Neue" charset="0"/>
              </a:rPr>
              <a:t> </a:t>
            </a:r>
            <a:r>
              <a:rPr lang="en-US" dirty="0" smtClean="0">
                <a:solidFill>
                  <a:srgbClr val="000000"/>
                </a:solidFill>
                <a:latin typeface="Helvetica Neue" charset="0"/>
              </a:rPr>
              <a:t>weak </a:t>
            </a:r>
            <a:r>
              <a:rPr lang="en-US" dirty="0">
                <a:solidFill>
                  <a:srgbClr val="000000"/>
                </a:solidFill>
                <a:latin typeface="Helvetica Neue" charset="0"/>
              </a:rPr>
              <a:t>positive </a:t>
            </a:r>
            <a:r>
              <a:rPr lang="en-US" dirty="0" smtClean="0">
                <a:solidFill>
                  <a:srgbClr val="000000"/>
                </a:solidFill>
                <a:latin typeface="Helvetica Neue" charset="0"/>
              </a:rPr>
              <a:t>correlation (statistically significant), higher </a:t>
            </a:r>
            <a:r>
              <a:rPr lang="en-US" dirty="0">
                <a:solidFill>
                  <a:srgbClr val="000000"/>
                </a:solidFill>
                <a:latin typeface="Helvetica Neue" charset="0"/>
              </a:rPr>
              <a:t>PM2.5 </a:t>
            </a:r>
            <a:r>
              <a:rPr lang="en-US" dirty="0" smtClean="0">
                <a:solidFill>
                  <a:srgbClr val="000000"/>
                </a:solidFill>
                <a:latin typeface="Helvetica Neue" charset="0"/>
              </a:rPr>
              <a:t>more </a:t>
            </a:r>
            <a:r>
              <a:rPr lang="en-US" dirty="0">
                <a:solidFill>
                  <a:srgbClr val="000000"/>
                </a:solidFill>
                <a:latin typeface="Helvetica Neue" charset="0"/>
              </a:rPr>
              <a:t>likely to occur at higher </a:t>
            </a:r>
            <a:r>
              <a:rPr lang="en-US" dirty="0" smtClean="0">
                <a:solidFill>
                  <a:srgbClr val="000000"/>
                </a:solidFill>
                <a:latin typeface="Helvetica Neue" charset="0"/>
              </a:rPr>
              <a:t>humidity</a:t>
            </a:r>
            <a:endParaRPr lang="en-US" dirty="0"/>
          </a:p>
        </p:txBody>
      </p:sp>
    </p:spTree>
    <p:extLst>
      <p:ext uri="{BB962C8B-B14F-4D97-AF65-F5344CB8AC3E}">
        <p14:creationId xmlns:p14="http://schemas.microsoft.com/office/powerpoint/2010/main" val="413349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1078230" y="191353"/>
            <a:ext cx="1057656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solidFill>
                  <a:schemeClr val="tx1"/>
                </a:solidFill>
                <a:latin typeface="Helvetica Neue Condensed" charset="0"/>
                <a:ea typeface="Helvetica Neue Condensed" charset="0"/>
                <a:cs typeface="Helvetica Neue Condensed" charset="0"/>
              </a:rPr>
              <a:t>EDA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A Closer Look at Correlation </a:t>
            </a:r>
            <a:r>
              <a:rPr lang="en-US" sz="3600" b="1" dirty="0" smtClean="0">
                <a:solidFill>
                  <a:schemeClr val="tx1"/>
                </a:solidFill>
                <a:latin typeface="Helvetica Neue Condensed" charset="0"/>
                <a:ea typeface="Helvetica Neue Condensed" charset="0"/>
                <a:cs typeface="Helvetica Neue Condensed" charset="0"/>
              </a:rPr>
              <a:t>(Wind)</a:t>
            </a:r>
            <a:endParaRPr lang="en-US" sz="3600" b="1" dirty="0">
              <a:solidFill>
                <a:schemeClr val="tx1"/>
              </a:solidFill>
              <a:latin typeface="Helvetica Neue Condensed" charset="0"/>
              <a:ea typeface="Helvetica Neue Condensed" charset="0"/>
              <a:cs typeface="Helvetica Neue Condensed" charset="0"/>
            </a:endParaRPr>
          </a:p>
        </p:txBody>
      </p:sp>
      <p:sp>
        <p:nvSpPr>
          <p:cNvPr id="9" name="Rectangle 8"/>
          <p:cNvSpPr/>
          <p:nvPr/>
        </p:nvSpPr>
        <p:spPr>
          <a:xfrm>
            <a:off x="8204200" y="2370434"/>
            <a:ext cx="4018206" cy="892552"/>
          </a:xfrm>
          <a:prstGeom prst="rect">
            <a:avLst/>
          </a:prstGeom>
        </p:spPr>
        <p:txBody>
          <a:bodyPr wrap="square">
            <a:spAutoFit/>
          </a:bodyPr>
          <a:lstStyle/>
          <a:p>
            <a:pPr marL="285750" indent="-285750">
              <a:buFont typeface="Arial" charset="0"/>
              <a:buChar char="•"/>
            </a:pPr>
            <a:r>
              <a:rPr lang="en-US" dirty="0" smtClean="0">
                <a:solidFill>
                  <a:srgbClr val="000000"/>
                </a:solidFill>
                <a:latin typeface="Helvetica Neue" charset="0"/>
              </a:rPr>
              <a:t>Strong </a:t>
            </a:r>
            <a:r>
              <a:rPr lang="en-US" dirty="0">
                <a:solidFill>
                  <a:srgbClr val="000000"/>
                </a:solidFill>
                <a:latin typeface="Helvetica Neue" charset="0"/>
              </a:rPr>
              <a:t>dependency </a:t>
            </a:r>
            <a:r>
              <a:rPr lang="en-US" dirty="0" smtClean="0">
                <a:solidFill>
                  <a:srgbClr val="000000"/>
                </a:solidFill>
                <a:latin typeface="Helvetica Neue" charset="0"/>
              </a:rPr>
              <a:t>on direction</a:t>
            </a:r>
          </a:p>
          <a:p>
            <a:pPr marL="285750" indent="-285750">
              <a:buFont typeface="Arial" charset="0"/>
              <a:buChar char="•"/>
            </a:pPr>
            <a:r>
              <a:rPr lang="en-US" dirty="0">
                <a:solidFill>
                  <a:srgbClr val="000000"/>
                </a:solidFill>
                <a:latin typeface="Helvetica Neue" charset="0"/>
              </a:rPr>
              <a:t>D</a:t>
            </a:r>
            <a:r>
              <a:rPr lang="en-US" dirty="0" smtClean="0">
                <a:solidFill>
                  <a:srgbClr val="000000"/>
                </a:solidFill>
                <a:latin typeface="Helvetica Neue" charset="0"/>
              </a:rPr>
              <a:t>ependence </a:t>
            </a:r>
            <a:r>
              <a:rPr lang="en-US" dirty="0">
                <a:solidFill>
                  <a:srgbClr val="000000"/>
                </a:solidFill>
                <a:latin typeface="Helvetica Neue" charset="0"/>
              </a:rPr>
              <a:t>differs by </a:t>
            </a:r>
            <a:r>
              <a:rPr lang="en-US" dirty="0" smtClean="0">
                <a:solidFill>
                  <a:srgbClr val="000000"/>
                </a:solidFill>
                <a:latin typeface="Helvetica Neue" charset="0"/>
              </a:rPr>
              <a:t>city:</a:t>
            </a:r>
          </a:p>
          <a:p>
            <a:pPr lvl="1"/>
            <a:r>
              <a:rPr lang="en-US" sz="1600" dirty="0">
                <a:solidFill>
                  <a:srgbClr val="000000"/>
                </a:solidFill>
                <a:latin typeface="Helvetica Neue" charset="0"/>
              </a:rPr>
              <a:t>l</a:t>
            </a:r>
            <a:r>
              <a:rPr lang="en-US" sz="1600" dirty="0" smtClean="0">
                <a:solidFill>
                  <a:srgbClr val="000000"/>
                </a:solidFill>
                <a:latin typeface="Helvetica Neue" charset="0"/>
              </a:rPr>
              <a:t>ocation, neighbor environment</a:t>
            </a:r>
            <a:endParaRPr lang="en-US" sz="1600" dirty="0"/>
          </a:p>
        </p:txBody>
      </p:sp>
      <p:sp>
        <p:nvSpPr>
          <p:cNvPr id="18" name="Rectangle 17"/>
          <p:cNvSpPr/>
          <p:nvPr/>
        </p:nvSpPr>
        <p:spPr>
          <a:xfrm>
            <a:off x="8204200" y="4258608"/>
            <a:ext cx="4112465" cy="1938992"/>
          </a:xfrm>
          <a:prstGeom prst="rect">
            <a:avLst/>
          </a:prstGeom>
        </p:spPr>
        <p:txBody>
          <a:bodyPr wrap="square">
            <a:spAutoFit/>
          </a:bodyPr>
          <a:lstStyle/>
          <a:p>
            <a:pPr marL="285750" indent="-285750">
              <a:buFont typeface="Arial" charset="0"/>
              <a:buChar char="•"/>
            </a:pPr>
            <a:r>
              <a:rPr lang="en-US" dirty="0" smtClean="0">
                <a:solidFill>
                  <a:srgbClr val="000000"/>
                </a:solidFill>
                <a:latin typeface="Helvetica Neue" charset="0"/>
              </a:rPr>
              <a:t>Higher speed reduces PM2.5:</a:t>
            </a:r>
          </a:p>
          <a:p>
            <a:pPr lvl="1"/>
            <a:r>
              <a:rPr lang="en-US" sz="1600" dirty="0" smtClean="0">
                <a:solidFill>
                  <a:srgbClr val="000000"/>
                </a:solidFill>
                <a:latin typeface="Helvetica Neue" charset="0"/>
              </a:rPr>
              <a:t>all directions, all citie</a:t>
            </a:r>
            <a:r>
              <a:rPr lang="en-US" sz="1600" dirty="0">
                <a:solidFill>
                  <a:srgbClr val="000000"/>
                </a:solidFill>
                <a:latin typeface="Helvetica Neue" charset="0"/>
              </a:rPr>
              <a:t>s</a:t>
            </a:r>
            <a:endParaRPr lang="en-US" sz="1600" dirty="0" smtClean="0">
              <a:solidFill>
                <a:srgbClr val="000000"/>
              </a:solidFill>
              <a:latin typeface="Helvetica Neue" charset="0"/>
            </a:endParaRPr>
          </a:p>
          <a:p>
            <a:pPr marL="285750" indent="-285750">
              <a:buFont typeface="Arial" charset="0"/>
              <a:buChar char="•"/>
            </a:pPr>
            <a:r>
              <a:rPr lang="en-US" dirty="0" smtClean="0">
                <a:solidFill>
                  <a:srgbClr val="000000"/>
                </a:solidFill>
                <a:latin typeface="Helvetica Neue" charset="0"/>
              </a:rPr>
              <a:t>Direction </a:t>
            </a:r>
            <a:r>
              <a:rPr lang="en-US" dirty="0">
                <a:solidFill>
                  <a:srgbClr val="000000"/>
                </a:solidFill>
                <a:latin typeface="Helvetica Neue" charset="0"/>
              </a:rPr>
              <a:t>with higher </a:t>
            </a:r>
            <a:r>
              <a:rPr lang="en-US" dirty="0" smtClean="0">
                <a:solidFill>
                  <a:srgbClr val="000000"/>
                </a:solidFill>
                <a:latin typeface="Helvetica Neue" charset="0"/>
              </a:rPr>
              <a:t>speed:</a:t>
            </a:r>
          </a:p>
          <a:p>
            <a:pPr lvl="1"/>
            <a:r>
              <a:rPr lang="en-US" sz="1600" dirty="0" smtClean="0">
                <a:solidFill>
                  <a:srgbClr val="000000"/>
                </a:solidFill>
                <a:latin typeface="Helvetica Neue" charset="0"/>
              </a:rPr>
              <a:t>smaller </a:t>
            </a:r>
            <a:r>
              <a:rPr lang="en-US" sz="1600" dirty="0">
                <a:solidFill>
                  <a:srgbClr val="000000"/>
                </a:solidFill>
                <a:latin typeface="Helvetica Neue" charset="0"/>
              </a:rPr>
              <a:t>PM2.5 median </a:t>
            </a:r>
            <a:r>
              <a:rPr lang="en-US" sz="1600" dirty="0" smtClean="0">
                <a:solidFill>
                  <a:srgbClr val="000000"/>
                </a:solidFill>
                <a:latin typeface="Helvetica Neue" charset="0"/>
              </a:rPr>
              <a:t>value</a:t>
            </a:r>
          </a:p>
          <a:p>
            <a:pPr lvl="1"/>
            <a:r>
              <a:rPr lang="en-US" sz="1600" dirty="0" smtClean="0">
                <a:solidFill>
                  <a:srgbClr val="000000"/>
                </a:solidFill>
                <a:latin typeface="Helvetica Neue" charset="0"/>
              </a:rPr>
              <a:t>narrows inter-quantile range</a:t>
            </a:r>
            <a:endParaRPr lang="en-US" sz="1600" dirty="0">
              <a:solidFill>
                <a:srgbClr val="000000"/>
              </a:solidFill>
              <a:latin typeface="Helvetica Neue" charset="0"/>
            </a:endParaRPr>
          </a:p>
          <a:p>
            <a:pPr marL="285750" indent="-285750">
              <a:buFont typeface="Arial" charset="0"/>
              <a:buChar char="•"/>
            </a:pPr>
            <a:r>
              <a:rPr lang="en-US" dirty="0">
                <a:solidFill>
                  <a:srgbClr val="000000"/>
                </a:solidFill>
                <a:latin typeface="Helvetica Neue" charset="0"/>
              </a:rPr>
              <a:t>D</a:t>
            </a:r>
            <a:r>
              <a:rPr lang="en-US" dirty="0" smtClean="0">
                <a:solidFill>
                  <a:srgbClr val="000000"/>
                </a:solidFill>
                <a:latin typeface="Helvetica Neue" charset="0"/>
              </a:rPr>
              <a:t>irection </a:t>
            </a:r>
            <a:r>
              <a:rPr lang="en-US" dirty="0">
                <a:solidFill>
                  <a:srgbClr val="000000"/>
                </a:solidFill>
                <a:latin typeface="Helvetica Neue" charset="0"/>
              </a:rPr>
              <a:t>with </a:t>
            </a:r>
            <a:r>
              <a:rPr lang="en-US" dirty="0" smtClean="0">
                <a:solidFill>
                  <a:srgbClr val="000000"/>
                </a:solidFill>
                <a:latin typeface="Helvetica Neue" charset="0"/>
              </a:rPr>
              <a:t>stronger correlation:</a:t>
            </a:r>
          </a:p>
          <a:p>
            <a:pPr lvl="1"/>
            <a:r>
              <a:rPr lang="en-US" sz="1600" dirty="0" smtClean="0">
                <a:solidFill>
                  <a:srgbClr val="000000"/>
                </a:solidFill>
                <a:latin typeface="Helvetica Neue" charset="0"/>
              </a:rPr>
              <a:t>broader inter-quantile range</a:t>
            </a:r>
            <a:endParaRPr lang="en-US" sz="1600" dirty="0">
              <a:solidFill>
                <a:srgbClr val="000000"/>
              </a:solidFill>
              <a:latin typeface="Helvetica Neue" charset="0"/>
            </a:endParaRPr>
          </a:p>
        </p:txBody>
      </p:sp>
      <p:grpSp>
        <p:nvGrpSpPr>
          <p:cNvPr id="24" name="Group 23"/>
          <p:cNvGrpSpPr/>
          <p:nvPr/>
        </p:nvGrpSpPr>
        <p:grpSpPr>
          <a:xfrm>
            <a:off x="148268" y="1802367"/>
            <a:ext cx="8146072" cy="4493519"/>
            <a:chOff x="237168" y="1802367"/>
            <a:chExt cx="8146072" cy="4493519"/>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751" b="5800"/>
            <a:stretch/>
          </p:blipFill>
          <p:spPr>
            <a:xfrm>
              <a:off x="237169" y="2171699"/>
              <a:ext cx="7941631" cy="14224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68" y="4370910"/>
              <a:ext cx="7941632" cy="1648890"/>
            </a:xfrm>
            <a:prstGeom prst="rect">
              <a:avLst/>
            </a:prstGeom>
          </p:spPr>
        </p:pic>
        <p:sp>
          <p:nvSpPr>
            <p:cNvPr id="5" name="TextBox 4"/>
            <p:cNvSpPr txBox="1"/>
            <p:nvPr/>
          </p:nvSpPr>
          <p:spPr>
            <a:xfrm>
              <a:off x="3107369" y="1802367"/>
              <a:ext cx="1704954" cy="369332"/>
            </a:xfrm>
            <a:prstGeom prst="rect">
              <a:avLst/>
            </a:prstGeom>
            <a:noFill/>
          </p:spPr>
          <p:txBody>
            <a:bodyPr wrap="none" rtlCol="0">
              <a:spAutoFit/>
            </a:bodyPr>
            <a:lstStyle/>
            <a:p>
              <a:r>
                <a:rPr lang="en-US" b="1" dirty="0" smtClean="0"/>
                <a:t>Wind Direction</a:t>
              </a:r>
              <a:r>
                <a:rPr lang="en-US" baseline="30000" dirty="0" smtClean="0"/>
                <a:t>1</a:t>
              </a:r>
              <a:endParaRPr lang="en-US" sz="1600" dirty="0"/>
            </a:p>
          </p:txBody>
        </p:sp>
        <p:sp>
          <p:nvSpPr>
            <p:cNvPr id="8" name="TextBox 7"/>
            <p:cNvSpPr txBox="1"/>
            <p:nvPr/>
          </p:nvSpPr>
          <p:spPr>
            <a:xfrm>
              <a:off x="3107369" y="4001578"/>
              <a:ext cx="1390124" cy="369332"/>
            </a:xfrm>
            <a:prstGeom prst="rect">
              <a:avLst/>
            </a:prstGeom>
            <a:noFill/>
          </p:spPr>
          <p:txBody>
            <a:bodyPr wrap="none" rtlCol="0">
              <a:spAutoFit/>
            </a:bodyPr>
            <a:lstStyle/>
            <a:p>
              <a:r>
                <a:rPr lang="en-US" b="1" dirty="0" smtClean="0"/>
                <a:t>Wind Speed </a:t>
              </a:r>
              <a:endParaRPr lang="en-US" sz="1600" dirty="0"/>
            </a:p>
          </p:txBody>
        </p:sp>
        <p:sp>
          <p:nvSpPr>
            <p:cNvPr id="11" name="Rectangle 10"/>
            <p:cNvSpPr/>
            <p:nvPr/>
          </p:nvSpPr>
          <p:spPr>
            <a:xfrm>
              <a:off x="237168" y="3594100"/>
              <a:ext cx="7941632" cy="307777"/>
            </a:xfrm>
            <a:prstGeom prst="rect">
              <a:avLst/>
            </a:prstGeom>
          </p:spPr>
          <p:txBody>
            <a:bodyPr wrap="square">
              <a:spAutoFit/>
            </a:bodyPr>
            <a:lstStyle/>
            <a:p>
              <a:r>
                <a:rPr lang="en-US" sz="1400" baseline="30000" dirty="0" smtClean="0"/>
                <a:t>1</a:t>
              </a:r>
              <a:r>
                <a:rPr lang="en-US" sz="1400" dirty="0" smtClean="0"/>
                <a:t> northwest(NW</a:t>
              </a:r>
              <a:r>
                <a:rPr lang="en-US" sz="1400" dirty="0"/>
                <a:t>), northeast(NE), southeast(SE), southwest (SW), static wind (CV)</a:t>
              </a:r>
              <a:endParaRPr lang="en-US" sz="1400" dirty="0"/>
            </a:p>
          </p:txBody>
        </p:sp>
        <p:sp>
          <p:nvSpPr>
            <p:cNvPr id="12" name="Rectangle 11"/>
            <p:cNvSpPr/>
            <p:nvPr/>
          </p:nvSpPr>
          <p:spPr>
            <a:xfrm>
              <a:off x="6591300" y="2148198"/>
              <a:ext cx="1587500" cy="144590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2380694">
              <a:off x="6934669" y="3598154"/>
              <a:ext cx="342900" cy="806846"/>
            </a:xfrm>
            <a:prstGeom prst="downArrow">
              <a:avLst>
                <a:gd name="adj1" fmla="val 44908"/>
                <a:gd name="adj2" fmla="val 50000"/>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TextBox 18"/>
            <p:cNvSpPr txBox="1"/>
            <p:nvPr/>
          </p:nvSpPr>
          <p:spPr>
            <a:xfrm>
              <a:off x="5230262" y="5957332"/>
              <a:ext cx="1263487" cy="338554"/>
            </a:xfrm>
            <a:prstGeom prst="rect">
              <a:avLst/>
            </a:prstGeom>
            <a:noFill/>
          </p:spPr>
          <p:txBody>
            <a:bodyPr wrap="none" rtlCol="0">
              <a:spAutoFit/>
            </a:bodyPr>
            <a:lstStyle/>
            <a:p>
              <a:r>
                <a:rPr lang="en-US" sz="1600"/>
                <a:t>h</a:t>
              </a:r>
              <a:r>
                <a:rPr lang="en-US" sz="1600" smtClean="0"/>
                <a:t>igher speed</a:t>
              </a:r>
              <a:endParaRPr lang="en-US" sz="1600"/>
            </a:p>
          </p:txBody>
        </p:sp>
        <p:sp>
          <p:nvSpPr>
            <p:cNvPr id="20" name="TextBox 19"/>
            <p:cNvSpPr txBox="1"/>
            <p:nvPr/>
          </p:nvSpPr>
          <p:spPr>
            <a:xfrm>
              <a:off x="2127102" y="5943600"/>
              <a:ext cx="1263487" cy="338554"/>
            </a:xfrm>
            <a:prstGeom prst="rect">
              <a:avLst/>
            </a:prstGeom>
            <a:noFill/>
          </p:spPr>
          <p:txBody>
            <a:bodyPr wrap="none" rtlCol="0">
              <a:spAutoFit/>
            </a:bodyPr>
            <a:lstStyle/>
            <a:p>
              <a:r>
                <a:rPr lang="en-US" sz="1600" dirty="0" smtClean="0"/>
                <a:t>higher speed</a:t>
              </a:r>
              <a:endParaRPr lang="en-US" sz="1600" dirty="0"/>
            </a:p>
          </p:txBody>
        </p:sp>
        <p:sp>
          <p:nvSpPr>
            <p:cNvPr id="21" name="TextBox 20"/>
            <p:cNvSpPr txBox="1"/>
            <p:nvPr/>
          </p:nvSpPr>
          <p:spPr>
            <a:xfrm>
              <a:off x="3436271" y="5956300"/>
              <a:ext cx="1844800" cy="338554"/>
            </a:xfrm>
            <a:prstGeom prst="rect">
              <a:avLst/>
            </a:prstGeom>
            <a:noFill/>
          </p:spPr>
          <p:txBody>
            <a:bodyPr wrap="none" rtlCol="0">
              <a:spAutoFit/>
            </a:bodyPr>
            <a:lstStyle/>
            <a:p>
              <a:r>
                <a:rPr lang="en-US" sz="1600" smtClean="0"/>
                <a:t>stronger </a:t>
              </a:r>
              <a:r>
                <a:rPr lang="en-US" sz="1600" dirty="0" smtClean="0"/>
                <a:t>correlation</a:t>
              </a:r>
              <a:endParaRPr lang="en-US" sz="1600" dirty="0"/>
            </a:p>
          </p:txBody>
        </p:sp>
        <p:sp>
          <p:nvSpPr>
            <p:cNvPr id="22" name="TextBox 21"/>
            <p:cNvSpPr txBox="1"/>
            <p:nvPr/>
          </p:nvSpPr>
          <p:spPr>
            <a:xfrm>
              <a:off x="6538440" y="5956300"/>
              <a:ext cx="1844800" cy="338554"/>
            </a:xfrm>
            <a:prstGeom prst="rect">
              <a:avLst/>
            </a:prstGeom>
            <a:noFill/>
          </p:spPr>
          <p:txBody>
            <a:bodyPr wrap="none" rtlCol="0">
              <a:spAutoFit/>
            </a:bodyPr>
            <a:lstStyle/>
            <a:p>
              <a:r>
                <a:rPr lang="en-US" sz="1600" smtClean="0"/>
                <a:t>stronger correlation</a:t>
              </a:r>
              <a:endParaRPr lang="en-US" sz="1600" dirty="0"/>
            </a:p>
          </p:txBody>
        </p:sp>
        <p:sp>
          <p:nvSpPr>
            <p:cNvPr id="23" name="TextBox 22"/>
            <p:cNvSpPr txBox="1"/>
            <p:nvPr/>
          </p:nvSpPr>
          <p:spPr>
            <a:xfrm>
              <a:off x="645269" y="5943600"/>
              <a:ext cx="1033616" cy="338554"/>
            </a:xfrm>
            <a:prstGeom prst="rect">
              <a:avLst/>
            </a:prstGeom>
            <a:noFill/>
          </p:spPr>
          <p:txBody>
            <a:bodyPr wrap="none" rtlCol="0">
              <a:spAutoFit/>
            </a:bodyPr>
            <a:lstStyle/>
            <a:p>
              <a:r>
                <a:rPr lang="en-US" sz="1600" smtClean="0"/>
                <a:t>low speed</a:t>
              </a:r>
              <a:endParaRPr lang="en-US" sz="1600" dirty="0"/>
            </a:p>
          </p:txBody>
        </p:sp>
      </p:grpSp>
    </p:spTree>
    <p:extLst>
      <p:ext uri="{BB962C8B-B14F-4D97-AF65-F5344CB8AC3E}">
        <p14:creationId xmlns:p14="http://schemas.microsoft.com/office/powerpoint/2010/main" val="175839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882" t="5841" r="8532" b="3249"/>
          <a:stretch/>
        </p:blipFill>
        <p:spPr>
          <a:xfrm>
            <a:off x="1447801" y="1823793"/>
            <a:ext cx="8674100" cy="2811707"/>
          </a:xfrm>
          <a:prstGeom prst="rect">
            <a:avLst/>
          </a:prstGeom>
        </p:spPr>
      </p:pic>
      <p:sp>
        <p:nvSpPr>
          <p:cNvPr id="5" name="Title 1"/>
          <p:cNvSpPr txBox="1">
            <a:spLocks/>
          </p:cNvSpPr>
          <p:nvPr/>
        </p:nvSpPr>
        <p:spPr>
          <a:xfrm>
            <a:off x="932180" y="229453"/>
            <a:ext cx="1111377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solidFill>
                  <a:schemeClr val="tx1"/>
                </a:solidFill>
                <a:latin typeface="Helvetica Neue Condensed" charset="0"/>
                <a:ea typeface="Helvetica Neue Condensed" charset="0"/>
                <a:cs typeface="Helvetica Neue Condensed" charset="0"/>
              </a:rPr>
              <a:t>EDA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A Closer Look at Correlation </a:t>
            </a:r>
            <a:r>
              <a:rPr lang="en-US" sz="3600" b="1" dirty="0" smtClean="0">
                <a:solidFill>
                  <a:schemeClr val="tx1"/>
                </a:solidFill>
                <a:latin typeface="Helvetica Neue Condensed" charset="0"/>
                <a:ea typeface="Helvetica Neue Condensed" charset="0"/>
                <a:cs typeface="Helvetica Neue Condensed" charset="0"/>
              </a:rPr>
              <a:t>(Precipitation)</a:t>
            </a:r>
            <a:endParaRPr lang="en-US" sz="3600" b="1" dirty="0">
              <a:solidFill>
                <a:schemeClr val="tx1"/>
              </a:solidFill>
              <a:latin typeface="Helvetica Neue Condensed" charset="0"/>
              <a:ea typeface="Helvetica Neue Condensed" charset="0"/>
              <a:cs typeface="Helvetica Neue Condensed" charset="0"/>
            </a:endParaRPr>
          </a:p>
        </p:txBody>
      </p:sp>
      <p:sp>
        <p:nvSpPr>
          <p:cNvPr id="7" name="Rectangle 6"/>
          <p:cNvSpPr/>
          <p:nvPr/>
        </p:nvSpPr>
        <p:spPr>
          <a:xfrm>
            <a:off x="2025648" y="4802162"/>
            <a:ext cx="8197852" cy="1415772"/>
          </a:xfrm>
          <a:prstGeom prst="rect">
            <a:avLst/>
          </a:prstGeom>
        </p:spPr>
        <p:txBody>
          <a:bodyPr wrap="square">
            <a:spAutoFit/>
          </a:bodyPr>
          <a:lstStyle/>
          <a:p>
            <a:pPr marL="285750" indent="-285750">
              <a:buFont typeface="Arial" charset="0"/>
              <a:buChar char="•"/>
            </a:pPr>
            <a:r>
              <a:rPr lang="en-US" dirty="0">
                <a:solidFill>
                  <a:srgbClr val="000000"/>
                </a:solidFill>
                <a:latin typeface="Helvetica Neue" charset="0"/>
              </a:rPr>
              <a:t>P</a:t>
            </a:r>
            <a:r>
              <a:rPr lang="en-US" dirty="0" smtClean="0">
                <a:solidFill>
                  <a:srgbClr val="000000"/>
                </a:solidFill>
                <a:latin typeface="Helvetica Neue" charset="0"/>
              </a:rPr>
              <a:t>recipitation reduces </a:t>
            </a:r>
            <a:r>
              <a:rPr lang="en-US" dirty="0">
                <a:solidFill>
                  <a:srgbClr val="000000"/>
                </a:solidFill>
                <a:latin typeface="Helvetica Neue" charset="0"/>
              </a:rPr>
              <a:t>high PM2.5 levels regardless of the </a:t>
            </a:r>
            <a:r>
              <a:rPr lang="en-US" dirty="0" smtClean="0">
                <a:solidFill>
                  <a:srgbClr val="000000"/>
                </a:solidFill>
                <a:latin typeface="Helvetica Neue" charset="0"/>
              </a:rPr>
              <a:t>type</a:t>
            </a:r>
          </a:p>
          <a:p>
            <a:pPr marL="285750" indent="-285750">
              <a:buFont typeface="Arial" charset="0"/>
              <a:buChar char="•"/>
            </a:pPr>
            <a:r>
              <a:rPr lang="en-US" dirty="0" smtClean="0">
                <a:solidFill>
                  <a:srgbClr val="000000"/>
                </a:solidFill>
                <a:latin typeface="Helvetica Neue" charset="0"/>
              </a:rPr>
              <a:t>Rain is slightly more </a:t>
            </a:r>
            <a:r>
              <a:rPr lang="en-US" dirty="0">
                <a:solidFill>
                  <a:srgbClr val="000000"/>
                </a:solidFill>
                <a:latin typeface="Helvetica Neue" charset="0"/>
              </a:rPr>
              <a:t>effective at reducing PM2.5 </a:t>
            </a:r>
            <a:r>
              <a:rPr lang="en-US" dirty="0" smtClean="0">
                <a:solidFill>
                  <a:srgbClr val="000000"/>
                </a:solidFill>
                <a:latin typeface="Helvetica Neue" charset="0"/>
              </a:rPr>
              <a:t>than snow</a:t>
            </a:r>
          </a:p>
          <a:p>
            <a:pPr marL="285750" indent="-285750">
              <a:buFont typeface="Arial" charset="0"/>
              <a:buChar char="•"/>
            </a:pPr>
            <a:r>
              <a:rPr lang="en-US" dirty="0" smtClean="0">
                <a:solidFill>
                  <a:srgbClr val="000000"/>
                </a:solidFill>
                <a:latin typeface="Helvetica Neue" charset="0"/>
              </a:rPr>
              <a:t>Large </a:t>
            </a:r>
            <a:r>
              <a:rPr lang="en-US" dirty="0">
                <a:solidFill>
                  <a:srgbClr val="000000"/>
                </a:solidFill>
                <a:latin typeface="Helvetica Neue" charset="0"/>
              </a:rPr>
              <a:t>or extended periods of precipitation (high cumulative </a:t>
            </a:r>
            <a:r>
              <a:rPr lang="en-US" dirty="0" smtClean="0">
                <a:solidFill>
                  <a:srgbClr val="000000"/>
                </a:solidFill>
                <a:latin typeface="Helvetica Neue" charset="0"/>
              </a:rPr>
              <a:t>precipitation)</a:t>
            </a:r>
          </a:p>
          <a:p>
            <a:pPr lvl="1"/>
            <a:r>
              <a:rPr lang="en-US" sz="1600" dirty="0" smtClean="0">
                <a:solidFill>
                  <a:srgbClr val="000000"/>
                </a:solidFill>
                <a:latin typeface="Helvetica Neue" charset="0"/>
              </a:rPr>
              <a:t>very </a:t>
            </a:r>
            <a:r>
              <a:rPr lang="en-US" sz="1600" dirty="0">
                <a:solidFill>
                  <a:srgbClr val="000000"/>
                </a:solidFill>
                <a:latin typeface="Helvetica Neue" charset="0"/>
              </a:rPr>
              <a:t>effective at eliminating high PM2.5 </a:t>
            </a:r>
            <a:r>
              <a:rPr lang="en-US" sz="1600" dirty="0" smtClean="0">
                <a:solidFill>
                  <a:srgbClr val="000000"/>
                </a:solidFill>
                <a:latin typeface="Helvetica Neue" charset="0"/>
              </a:rPr>
              <a:t>(&gt;</a:t>
            </a:r>
            <a:r>
              <a:rPr lang="en-US" sz="1600" dirty="0">
                <a:solidFill>
                  <a:srgbClr val="000000"/>
                </a:solidFill>
                <a:latin typeface="Helvetica Neue" charset="0"/>
              </a:rPr>
              <a:t>100</a:t>
            </a:r>
            <a:r>
              <a:rPr lang="en-US" sz="1600" dirty="0" smtClean="0">
                <a:solidFill>
                  <a:srgbClr val="000000"/>
                </a:solidFill>
                <a:latin typeface="Helvetica Neue" charset="0"/>
              </a:rPr>
              <a:t>)</a:t>
            </a:r>
          </a:p>
          <a:p>
            <a:pPr lvl="1"/>
            <a:r>
              <a:rPr lang="en-US" sz="1600" dirty="0">
                <a:solidFill>
                  <a:srgbClr val="000000"/>
                </a:solidFill>
                <a:latin typeface="Helvetica Neue" charset="0"/>
              </a:rPr>
              <a:t>o</a:t>
            </a:r>
            <a:r>
              <a:rPr lang="en-US" sz="1600" dirty="0" smtClean="0">
                <a:solidFill>
                  <a:srgbClr val="000000"/>
                </a:solidFill>
                <a:latin typeface="Helvetica Neue" charset="0"/>
              </a:rPr>
              <a:t>nly very limited impact for </a:t>
            </a:r>
            <a:r>
              <a:rPr lang="en-US" sz="1600" dirty="0">
                <a:solidFill>
                  <a:srgbClr val="000000"/>
                </a:solidFill>
                <a:latin typeface="Helvetica Neue" charset="0"/>
              </a:rPr>
              <a:t>low PM2.5 </a:t>
            </a:r>
            <a:r>
              <a:rPr lang="en-US" sz="1600" dirty="0" smtClean="0">
                <a:solidFill>
                  <a:srgbClr val="000000"/>
                </a:solidFill>
                <a:latin typeface="Helvetica Neue" charset="0"/>
              </a:rPr>
              <a:t>(&lt; </a:t>
            </a:r>
            <a:r>
              <a:rPr lang="en-US" sz="1600" dirty="0">
                <a:solidFill>
                  <a:srgbClr val="000000"/>
                </a:solidFill>
                <a:latin typeface="Helvetica Neue" charset="0"/>
              </a:rPr>
              <a:t>50</a:t>
            </a:r>
            <a:r>
              <a:rPr lang="en-US" sz="1600" dirty="0" smtClean="0">
                <a:solidFill>
                  <a:srgbClr val="000000"/>
                </a:solidFill>
                <a:latin typeface="Helvetica Neue" charset="0"/>
              </a:rPr>
              <a:t>)</a:t>
            </a:r>
            <a:endParaRPr lang="en-US" sz="1600" dirty="0"/>
          </a:p>
        </p:txBody>
      </p:sp>
    </p:spTree>
    <p:extLst>
      <p:ext uri="{BB962C8B-B14F-4D97-AF65-F5344CB8AC3E}">
        <p14:creationId xmlns:p14="http://schemas.microsoft.com/office/powerpoint/2010/main" val="28142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1880" y="286603"/>
            <a:ext cx="10548620" cy="1450757"/>
          </a:xfrm>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Modeling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Time Series by ARIMA/SARIMA</a:t>
            </a:r>
            <a:endParaRPr lang="en-US" b="1" dirty="0">
              <a:solidFill>
                <a:schemeClr val="tx1"/>
              </a:solidFill>
              <a:latin typeface="Helvetica Neue Condensed" charset="0"/>
              <a:ea typeface="Helvetica Neue Condensed" charset="0"/>
              <a:cs typeface="Helvetica Neue Condensed" charset="0"/>
            </a:endParaRPr>
          </a:p>
        </p:txBody>
      </p:sp>
      <p:sp>
        <p:nvSpPr>
          <p:cNvPr id="4" name="Rectangle 3"/>
          <p:cNvSpPr/>
          <p:nvPr/>
        </p:nvSpPr>
        <p:spPr>
          <a:xfrm>
            <a:off x="584592" y="1935445"/>
            <a:ext cx="11310620" cy="646331"/>
          </a:xfrm>
          <a:prstGeom prst="rect">
            <a:avLst/>
          </a:prstGeom>
        </p:spPr>
        <p:txBody>
          <a:bodyPr wrap="square">
            <a:spAutoFit/>
          </a:bodyPr>
          <a:lstStyle/>
          <a:p>
            <a:r>
              <a:rPr lang="en-US" b="1" dirty="0" smtClean="0"/>
              <a:t>Time series PM2.5 by itself (without the weather features) is first modeled using ARIMA/SARIMA </a:t>
            </a:r>
            <a:r>
              <a:rPr lang="en-US" b="1" dirty="0"/>
              <a:t>from </a:t>
            </a:r>
            <a:r>
              <a:rPr lang="en-US" b="1" dirty="0" err="1" smtClean="0"/>
              <a:t>StatsModels</a:t>
            </a:r>
            <a:endParaRPr lang="en-US" b="1" dirty="0" smtClean="0"/>
          </a:p>
          <a:p>
            <a:r>
              <a:rPr lang="en-US" dirty="0" smtClean="0"/>
              <a:t>Training set: year 2010-2014; Test set: year 2015; Optimization: grid search</a:t>
            </a:r>
            <a:endParaRPr lang="en-US" dirty="0"/>
          </a:p>
        </p:txBody>
      </p:sp>
      <p:sp>
        <p:nvSpPr>
          <p:cNvPr id="5" name="Rectangle 4"/>
          <p:cNvSpPr/>
          <p:nvPr/>
        </p:nvSpPr>
        <p:spPr>
          <a:xfrm>
            <a:off x="584592" y="4984547"/>
            <a:ext cx="7670800" cy="923330"/>
          </a:xfrm>
          <a:prstGeom prst="rect">
            <a:avLst/>
          </a:prstGeom>
        </p:spPr>
        <p:txBody>
          <a:bodyPr wrap="square">
            <a:spAutoFit/>
          </a:bodyPr>
          <a:lstStyle/>
          <a:p>
            <a:pPr marL="171450" indent="-171450">
              <a:buFont typeface="Arial" charset="0"/>
              <a:buChar char="•"/>
            </a:pPr>
            <a:r>
              <a:rPr lang="en-US" dirty="0"/>
              <a:t>A</a:t>
            </a:r>
            <a:r>
              <a:rPr lang="en-US" dirty="0" smtClean="0"/>
              <a:t>cceptable </a:t>
            </a:r>
            <a:r>
              <a:rPr lang="en-US" dirty="0"/>
              <a:t>performance on training </a:t>
            </a:r>
            <a:r>
              <a:rPr lang="en-US" dirty="0" smtClean="0"/>
              <a:t>sets</a:t>
            </a:r>
          </a:p>
          <a:p>
            <a:pPr marL="171450" indent="-171450">
              <a:buFont typeface="Arial" charset="0"/>
              <a:buChar char="•"/>
            </a:pPr>
            <a:r>
              <a:rPr lang="en-US" dirty="0"/>
              <a:t>R</a:t>
            </a:r>
            <a:r>
              <a:rPr lang="en-US" dirty="0" smtClean="0"/>
              <a:t>easonable </a:t>
            </a:r>
            <a:r>
              <a:rPr lang="en-US" dirty="0"/>
              <a:t>precision for the very first out-of-sample prediction into the </a:t>
            </a:r>
            <a:r>
              <a:rPr lang="en-US" dirty="0" smtClean="0"/>
              <a:t>future</a:t>
            </a:r>
          </a:p>
          <a:p>
            <a:pPr marL="171450" indent="-171450">
              <a:buFont typeface="Arial" charset="0"/>
              <a:buChar char="•"/>
            </a:pPr>
            <a:r>
              <a:rPr lang="en-US" dirty="0" smtClean="0"/>
              <a:t>Poor </a:t>
            </a:r>
            <a:r>
              <a:rPr lang="en-US" dirty="0"/>
              <a:t>predictions for further steps into the </a:t>
            </a:r>
            <a:r>
              <a:rPr lang="en-US" dirty="0" smtClean="0"/>
              <a:t>future</a:t>
            </a:r>
            <a:endParaRPr lang="en-US" dirty="0"/>
          </a:p>
        </p:txBody>
      </p:sp>
      <p:sp>
        <p:nvSpPr>
          <p:cNvPr id="6" name="TextBox 5"/>
          <p:cNvSpPr txBox="1"/>
          <p:nvPr/>
        </p:nvSpPr>
        <p:spPr>
          <a:xfrm>
            <a:off x="8456532" y="5446212"/>
            <a:ext cx="3298980" cy="646331"/>
          </a:xfrm>
          <a:prstGeom prst="rect">
            <a:avLst/>
          </a:prstGeom>
          <a:solidFill>
            <a:schemeClr val="accent2">
              <a:lumMod val="40000"/>
              <a:lumOff val="6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en-US" b="1" dirty="0" smtClean="0">
                <a:solidFill>
                  <a:schemeClr val="tx1"/>
                </a:solidFill>
              </a:rPr>
              <a:t>Time series alone </a:t>
            </a:r>
            <a:r>
              <a:rPr lang="en-US" b="1" dirty="0" smtClean="0">
                <a:solidFill>
                  <a:schemeClr val="tx1"/>
                </a:solidFill>
                <a:sym typeface="Wingdings"/>
              </a:rPr>
              <a:t>is not enough</a:t>
            </a:r>
          </a:p>
          <a:p>
            <a:pPr algn="ctr"/>
            <a:r>
              <a:rPr lang="en-US" b="1" dirty="0" smtClean="0">
                <a:solidFill>
                  <a:schemeClr val="tx1"/>
                </a:solidFill>
                <a:sym typeface="Wingdings"/>
              </a:rPr>
              <a:t>Other underlying factors!</a:t>
            </a:r>
            <a:endParaRPr lang="en-US" b="1" dirty="0">
              <a:solidFill>
                <a:schemeClr val="tx1"/>
              </a:solidFill>
            </a:endParaRPr>
          </a:p>
        </p:txBody>
      </p:sp>
      <p:grpSp>
        <p:nvGrpSpPr>
          <p:cNvPr id="11" name="Group 10"/>
          <p:cNvGrpSpPr/>
          <p:nvPr/>
        </p:nvGrpSpPr>
        <p:grpSpPr>
          <a:xfrm>
            <a:off x="401712" y="2729061"/>
            <a:ext cx="11493500" cy="2108201"/>
            <a:chOff x="381000" y="2857499"/>
            <a:chExt cx="11493500" cy="2108201"/>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29" t="5600" r="506" b="5204"/>
            <a:stretch/>
          </p:blipFill>
          <p:spPr>
            <a:xfrm>
              <a:off x="381000" y="2857499"/>
              <a:ext cx="11493500" cy="2108201"/>
            </a:xfrm>
            <a:prstGeom prst="rect">
              <a:avLst/>
            </a:prstGeom>
          </p:spPr>
        </p:pic>
        <p:sp>
          <p:nvSpPr>
            <p:cNvPr id="7" name="Rectangle 6"/>
            <p:cNvSpPr/>
            <p:nvPr/>
          </p:nvSpPr>
          <p:spPr>
            <a:xfrm>
              <a:off x="9906000" y="3327400"/>
              <a:ext cx="1963812" cy="10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18700" y="3454400"/>
              <a:ext cx="1951112" cy="1447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7416800" y="4419600"/>
              <a:ext cx="88900" cy="3302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73088" y="3074838"/>
              <a:ext cx="808112" cy="11286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3372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61203"/>
            <a:ext cx="10561320" cy="1450757"/>
          </a:xfrm>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Modeling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a:t>
            </a:r>
            <a:r>
              <a:rPr lang="en-US" b="1" dirty="0" err="1" smtClean="0">
                <a:solidFill>
                  <a:schemeClr val="tx1"/>
                </a:solidFill>
                <a:latin typeface="Helvetica Neue Condensed" charset="0"/>
                <a:ea typeface="Helvetica Neue Condensed" charset="0"/>
                <a:cs typeface="Helvetica Neue Condensed" charset="0"/>
              </a:rPr>
              <a:t>D</a:t>
            </a:r>
            <a:r>
              <a:rPr lang="en-US" b="1" dirty="0" err="1" smtClean="0">
                <a:solidFill>
                  <a:schemeClr val="tx1"/>
                </a:solidFill>
                <a:latin typeface="Helvetica Neue Condensed" charset="0"/>
                <a:ea typeface="Helvetica Neue Condensed" charset="0"/>
                <a:cs typeface="Helvetica Neue Condensed" charset="0"/>
              </a:rPr>
              <a:t>atetime</a:t>
            </a:r>
            <a:r>
              <a:rPr lang="en-US" b="1" dirty="0" smtClean="0">
                <a:solidFill>
                  <a:schemeClr val="tx1"/>
                </a:solidFill>
                <a:latin typeface="Helvetica Neue Condensed" charset="0"/>
                <a:ea typeface="Helvetica Neue Condensed" charset="0"/>
                <a:cs typeface="Helvetica Neue Condensed" charset="0"/>
              </a:rPr>
              <a:t> + </a:t>
            </a:r>
            <a:r>
              <a:rPr lang="en-US" b="1" dirty="0" smtClean="0">
                <a:solidFill>
                  <a:schemeClr val="tx1"/>
                </a:solidFill>
                <a:latin typeface="Helvetica Neue Condensed" charset="0"/>
                <a:ea typeface="Helvetica Neue Condensed" charset="0"/>
                <a:cs typeface="Helvetica Neue Condensed" charset="0"/>
              </a:rPr>
              <a:t>Weather </a:t>
            </a:r>
            <a:r>
              <a:rPr lang="en-US" b="1" dirty="0" smtClean="0">
                <a:solidFill>
                  <a:schemeClr val="tx1"/>
                </a:solidFill>
                <a:latin typeface="Helvetica Neue Condensed" charset="0"/>
                <a:ea typeface="Helvetica Neue Condensed" charset="0"/>
                <a:cs typeface="Helvetica Neue Condensed" charset="0"/>
              </a:rPr>
              <a:t>Feature</a:t>
            </a:r>
            <a:endParaRPr lang="en-US" b="1" dirty="0">
              <a:solidFill>
                <a:schemeClr val="tx1"/>
              </a:solidFill>
              <a:latin typeface="Helvetica Neue Condensed" charset="0"/>
              <a:ea typeface="Helvetica Neue Condensed" charset="0"/>
              <a:cs typeface="Helvetica Neue Condensed" charset="0"/>
            </a:endParaRPr>
          </a:p>
        </p:txBody>
      </p:sp>
      <p:sp>
        <p:nvSpPr>
          <p:cNvPr id="5" name="Rectangle 4"/>
          <p:cNvSpPr/>
          <p:nvPr/>
        </p:nvSpPr>
        <p:spPr>
          <a:xfrm>
            <a:off x="685800" y="1790808"/>
            <a:ext cx="11621824" cy="923330"/>
          </a:xfrm>
          <a:prstGeom prst="rect">
            <a:avLst/>
          </a:prstGeom>
        </p:spPr>
        <p:txBody>
          <a:bodyPr wrap="square">
            <a:spAutoFit/>
          </a:bodyPr>
          <a:lstStyle/>
          <a:p>
            <a:r>
              <a:rPr lang="en-US" b="1" dirty="0" smtClean="0"/>
              <a:t>Machine learning regression </a:t>
            </a:r>
            <a:r>
              <a:rPr lang="en-US" b="1" dirty="0"/>
              <a:t>models are constructed by incorporating </a:t>
            </a:r>
            <a:r>
              <a:rPr lang="en-US" b="1" dirty="0" smtClean="0"/>
              <a:t>weather data with </a:t>
            </a:r>
            <a:r>
              <a:rPr lang="en-US" b="1" dirty="0" err="1" smtClean="0"/>
              <a:t>datetime</a:t>
            </a:r>
            <a:r>
              <a:rPr lang="en-US" b="1" dirty="0" smtClean="0"/>
              <a:t> data: </a:t>
            </a:r>
          </a:p>
          <a:p>
            <a:r>
              <a:rPr lang="en-US" dirty="0" err="1" smtClean="0"/>
              <a:t>Datetime</a:t>
            </a:r>
            <a:r>
              <a:rPr lang="en-US" dirty="0" smtClean="0"/>
              <a:t> feature: year</a:t>
            </a:r>
            <a:r>
              <a:rPr lang="en-US" dirty="0"/>
              <a:t>, month, day, </a:t>
            </a:r>
            <a:r>
              <a:rPr lang="en-US" dirty="0" smtClean="0"/>
              <a:t>hour, season; W</a:t>
            </a:r>
            <a:r>
              <a:rPr lang="en-US" altLang="zh-CN" dirty="0" smtClean="0"/>
              <a:t>eather</a:t>
            </a:r>
            <a:r>
              <a:rPr lang="zh-CN" altLang="en-US" dirty="0" smtClean="0"/>
              <a:t> </a:t>
            </a:r>
            <a:r>
              <a:rPr lang="en-US" altLang="zh-CN" dirty="0" smtClean="0"/>
              <a:t>feature: </a:t>
            </a:r>
            <a:r>
              <a:rPr lang="en-US" dirty="0"/>
              <a:t>wind speed, temperature, humidity, </a:t>
            </a:r>
            <a:r>
              <a:rPr lang="en-US" dirty="0" smtClean="0"/>
              <a:t>etc.</a:t>
            </a:r>
          </a:p>
          <a:p>
            <a:r>
              <a:rPr lang="en-US" dirty="0"/>
              <a:t>Training set: year 2010-2014; Test set: year 2015; Optimization: grid </a:t>
            </a:r>
            <a:r>
              <a:rPr lang="en-US" dirty="0" smtClean="0"/>
              <a:t>search</a:t>
            </a:r>
            <a:endParaRPr lang="en-US" dirty="0"/>
          </a:p>
        </p:txBody>
      </p:sp>
      <p:sp>
        <p:nvSpPr>
          <p:cNvPr id="6" name="Rectangle 5"/>
          <p:cNvSpPr/>
          <p:nvPr/>
        </p:nvSpPr>
        <p:spPr>
          <a:xfrm>
            <a:off x="469900" y="4929446"/>
            <a:ext cx="9867900" cy="1200329"/>
          </a:xfrm>
          <a:prstGeom prst="rect">
            <a:avLst/>
          </a:prstGeom>
        </p:spPr>
        <p:txBody>
          <a:bodyPr wrap="square">
            <a:spAutoFit/>
          </a:bodyPr>
          <a:lstStyle/>
          <a:p>
            <a:pPr marL="285750" indent="-285750">
              <a:buFont typeface="Arial" charset="0"/>
              <a:buChar char="•"/>
              <a:defRPr/>
            </a:pPr>
            <a:r>
              <a:rPr lang="en-US" dirty="0" smtClean="0"/>
              <a:t>Gradient </a:t>
            </a:r>
            <a:r>
              <a:rPr lang="en-US" dirty="0"/>
              <a:t>Boosting </a:t>
            </a:r>
            <a:r>
              <a:rPr lang="en-US" dirty="0" err="1"/>
              <a:t>Regressor</a:t>
            </a:r>
            <a:r>
              <a:rPr lang="en-US" dirty="0"/>
              <a:t> </a:t>
            </a:r>
            <a:r>
              <a:rPr lang="en-US" dirty="0" smtClean="0"/>
              <a:t>performs the best among all </a:t>
            </a:r>
            <a:r>
              <a:rPr lang="en-US" dirty="0" err="1" smtClean="0"/>
              <a:t>regressors</a:t>
            </a:r>
            <a:r>
              <a:rPr lang="en-US" dirty="0" smtClean="0"/>
              <a:t>: R</a:t>
            </a:r>
            <a:r>
              <a:rPr lang="en-US" baseline="30000" dirty="0" smtClean="0"/>
              <a:t>2</a:t>
            </a:r>
            <a:r>
              <a:rPr lang="en-US" dirty="0" smtClean="0"/>
              <a:t> = 0.44 (holdout set)</a:t>
            </a:r>
          </a:p>
          <a:p>
            <a:pPr marL="285750" indent="-285750">
              <a:buFont typeface="Arial" charset="0"/>
              <a:buChar char="•"/>
              <a:defRPr/>
            </a:pPr>
            <a:r>
              <a:rPr lang="en-US" dirty="0" smtClean="0"/>
              <a:t>Important meteorological weather feature: </a:t>
            </a:r>
            <a:r>
              <a:rPr lang="en-US" dirty="0"/>
              <a:t>wind </a:t>
            </a:r>
            <a:r>
              <a:rPr lang="en-US" dirty="0" smtClean="0"/>
              <a:t>speed, temperature, humidity, </a:t>
            </a:r>
            <a:r>
              <a:rPr lang="en-US" dirty="0"/>
              <a:t>dew </a:t>
            </a:r>
            <a:r>
              <a:rPr lang="en-US" dirty="0" smtClean="0"/>
              <a:t>point, pressure</a:t>
            </a:r>
          </a:p>
          <a:p>
            <a:pPr marL="285750" indent="-285750">
              <a:buFont typeface="Arial" charset="0"/>
              <a:buChar char="•"/>
              <a:defRPr/>
            </a:pPr>
            <a:r>
              <a:rPr lang="en-US" dirty="0" smtClean="0"/>
              <a:t>Important </a:t>
            </a:r>
            <a:r>
              <a:rPr lang="en-US" dirty="0" err="1" smtClean="0"/>
              <a:t>datetime</a:t>
            </a:r>
            <a:r>
              <a:rPr lang="en-US" dirty="0" smtClean="0"/>
              <a:t> feature: month, day </a:t>
            </a:r>
          </a:p>
          <a:p>
            <a:pPr marL="285750" indent="-285750">
              <a:buFont typeface="Arial" charset="0"/>
              <a:buChar char="•"/>
              <a:defRPr/>
            </a:pPr>
            <a:r>
              <a:rPr lang="en-US" dirty="0" smtClean="0"/>
              <a:t>Separate models for individual cities: R</a:t>
            </a:r>
            <a:r>
              <a:rPr lang="en-US" baseline="30000" dirty="0" smtClean="0"/>
              <a:t>2</a:t>
            </a:r>
            <a:r>
              <a:rPr lang="en-US" dirty="0" smtClean="0"/>
              <a:t> up to </a:t>
            </a:r>
            <a:r>
              <a:rPr lang="en-US" baseline="30000" dirty="0" smtClean="0"/>
              <a:t> </a:t>
            </a:r>
            <a:r>
              <a:rPr lang="en-US" dirty="0" smtClean="0"/>
              <a:t>0.45-0.5</a:t>
            </a:r>
            <a:endParaRPr lang="en-US" dirty="0"/>
          </a:p>
        </p:txBody>
      </p:sp>
      <p:sp>
        <p:nvSpPr>
          <p:cNvPr id="7" name="TextBox 6"/>
          <p:cNvSpPr txBox="1"/>
          <p:nvPr/>
        </p:nvSpPr>
        <p:spPr>
          <a:xfrm>
            <a:off x="6187801" y="5722343"/>
            <a:ext cx="5839099" cy="369332"/>
          </a:xfrm>
          <a:prstGeom prst="rect">
            <a:avLst/>
          </a:prstGeom>
          <a:solidFill>
            <a:schemeClr val="accent2">
              <a:lumMod val="40000"/>
              <a:lumOff val="6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en-US" b="1" dirty="0" smtClean="0">
                <a:solidFill>
                  <a:schemeClr val="tx1"/>
                </a:solidFill>
              </a:rPr>
              <a:t>Feature engineering is needed for additional improvement!</a:t>
            </a:r>
            <a:endParaRPr lang="en-US" b="1" dirty="0">
              <a:solidFill>
                <a:schemeClr val="tx1"/>
              </a:solidFill>
            </a:endParaRPr>
          </a:p>
        </p:txBody>
      </p:sp>
      <p:grpSp>
        <p:nvGrpSpPr>
          <p:cNvPr id="9" name="Group 8"/>
          <p:cNvGrpSpPr/>
          <p:nvPr/>
        </p:nvGrpSpPr>
        <p:grpSpPr>
          <a:xfrm>
            <a:off x="165100" y="2819400"/>
            <a:ext cx="11887200" cy="2032000"/>
            <a:chOff x="165100" y="2819400"/>
            <a:chExt cx="11887200" cy="203200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8" t="6693" r="654" b="3498"/>
            <a:stretch/>
          </p:blipFill>
          <p:spPr>
            <a:xfrm>
              <a:off x="165100" y="2819400"/>
              <a:ext cx="11887200" cy="2032000"/>
            </a:xfrm>
            <a:prstGeom prst="rect">
              <a:avLst/>
            </a:prstGeom>
          </p:spPr>
        </p:pic>
        <p:sp>
          <p:nvSpPr>
            <p:cNvPr id="8" name="Rectangle 7"/>
            <p:cNvSpPr/>
            <p:nvPr/>
          </p:nvSpPr>
          <p:spPr>
            <a:xfrm>
              <a:off x="9875912" y="3287862"/>
              <a:ext cx="2049388" cy="52213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3505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Modeling </a:t>
            </a:r>
            <a:r>
              <a:rPr lang="mr-IN" b="1" dirty="0" smtClean="0">
                <a:solidFill>
                  <a:schemeClr val="tx1"/>
                </a:solidFill>
                <a:latin typeface="Helvetica Neue Condensed" charset="0"/>
                <a:ea typeface="Helvetica Neue Condensed" charset="0"/>
                <a:cs typeface="Helvetica Neue Condensed" charset="0"/>
              </a:rPr>
              <a:t>–</a:t>
            </a:r>
            <a:r>
              <a:rPr lang="en-US" b="1" dirty="0" smtClean="0">
                <a:solidFill>
                  <a:schemeClr val="tx1"/>
                </a:solidFill>
                <a:latin typeface="Helvetica Neue Condensed" charset="0"/>
                <a:ea typeface="Helvetica Neue Condensed" charset="0"/>
                <a:cs typeface="Helvetica Neue Condensed" charset="0"/>
              </a:rPr>
              <a:t> Introduce Lag Feature</a:t>
            </a:r>
            <a:endParaRPr lang="en-US" b="1" dirty="0">
              <a:solidFill>
                <a:schemeClr val="tx1"/>
              </a:solidFill>
              <a:latin typeface="Helvetica Neue Condensed" charset="0"/>
              <a:ea typeface="Helvetica Neue Condensed" charset="0"/>
              <a:cs typeface="Helvetica Neue Condensed"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111" r="1704" b="3958"/>
          <a:stretch/>
        </p:blipFill>
        <p:spPr>
          <a:xfrm>
            <a:off x="212394" y="2844800"/>
            <a:ext cx="11828171" cy="2057400"/>
          </a:xfrm>
          <a:prstGeom prst="rect">
            <a:avLst/>
          </a:prstGeom>
        </p:spPr>
      </p:pic>
      <p:sp>
        <p:nvSpPr>
          <p:cNvPr id="5" name="TextBox 4"/>
          <p:cNvSpPr txBox="1"/>
          <p:nvPr/>
        </p:nvSpPr>
        <p:spPr>
          <a:xfrm>
            <a:off x="228600" y="1788160"/>
            <a:ext cx="12090400" cy="923330"/>
          </a:xfrm>
          <a:prstGeom prst="rect">
            <a:avLst/>
          </a:prstGeom>
          <a:noFill/>
        </p:spPr>
        <p:txBody>
          <a:bodyPr wrap="square" rtlCol="0">
            <a:spAutoFit/>
          </a:bodyPr>
          <a:lstStyle/>
          <a:p>
            <a:r>
              <a:rPr lang="en-US" b="1" dirty="0" smtClean="0"/>
              <a:t>A lag feature (PM2.5 value from the last step) is included to accommodate its autoregressive nature</a:t>
            </a:r>
            <a:r>
              <a:rPr lang="en-US" b="1" dirty="0" smtClean="0">
                <a:sym typeface="Wingdings"/>
              </a:rPr>
              <a:t> (progress on prior value):</a:t>
            </a:r>
          </a:p>
          <a:p>
            <a:r>
              <a:rPr lang="en-US" dirty="0" smtClean="0">
                <a:sym typeface="Wingdings"/>
              </a:rPr>
              <a:t>All previous regression models </a:t>
            </a:r>
            <a:r>
              <a:rPr lang="en-US" dirty="0"/>
              <a:t>updated by adding the new lag </a:t>
            </a:r>
            <a:r>
              <a:rPr lang="en-US" dirty="0" smtClean="0"/>
              <a:t>feature</a:t>
            </a:r>
          </a:p>
          <a:p>
            <a:r>
              <a:rPr lang="en-US" dirty="0" smtClean="0">
                <a:sym typeface="Wingdings"/>
              </a:rPr>
              <a:t>Train set: year 2010-2014 of four cities; Test set: year 2015 of four cities and all data of the fifth city (unseen city)</a:t>
            </a:r>
          </a:p>
        </p:txBody>
      </p:sp>
      <p:sp>
        <p:nvSpPr>
          <p:cNvPr id="7" name="Rectangle 6"/>
          <p:cNvSpPr/>
          <p:nvPr/>
        </p:nvSpPr>
        <p:spPr>
          <a:xfrm>
            <a:off x="9875912" y="3314700"/>
            <a:ext cx="2049388" cy="1016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419100" y="5003800"/>
            <a:ext cx="11671300" cy="1200329"/>
          </a:xfrm>
          <a:prstGeom prst="rect">
            <a:avLst/>
          </a:prstGeom>
        </p:spPr>
        <p:txBody>
          <a:bodyPr wrap="square">
            <a:spAutoFit/>
          </a:bodyPr>
          <a:lstStyle/>
          <a:p>
            <a:pPr marL="285750" indent="-285750">
              <a:buFont typeface="Arial" charset="0"/>
              <a:buChar char="•"/>
            </a:pPr>
            <a:r>
              <a:rPr lang="en-US" dirty="0" smtClean="0"/>
              <a:t>The introduction of lag feature is successful, R</a:t>
            </a:r>
            <a:r>
              <a:rPr lang="en-US" baseline="30000" dirty="0" smtClean="0"/>
              <a:t>2</a:t>
            </a:r>
            <a:r>
              <a:rPr lang="en-US" dirty="0" smtClean="0"/>
              <a:t> </a:t>
            </a:r>
            <a:r>
              <a:rPr lang="en-US" dirty="0"/>
              <a:t>scores </a:t>
            </a:r>
            <a:r>
              <a:rPr lang="en-US" dirty="0" smtClean="0">
                <a:sym typeface="Wingdings"/>
              </a:rPr>
              <a:t> </a:t>
            </a:r>
            <a:r>
              <a:rPr lang="en-US" dirty="0" smtClean="0"/>
              <a:t>boosted </a:t>
            </a:r>
            <a:r>
              <a:rPr lang="en-US" dirty="0"/>
              <a:t>significantly regardless of the model </a:t>
            </a:r>
            <a:r>
              <a:rPr lang="en-US" dirty="0" smtClean="0"/>
              <a:t>used</a:t>
            </a:r>
          </a:p>
          <a:p>
            <a:pPr marL="285750" indent="-285750">
              <a:buFont typeface="Arial" charset="0"/>
              <a:buChar char="•"/>
            </a:pPr>
            <a:r>
              <a:rPr lang="en-US" dirty="0"/>
              <a:t>S</a:t>
            </a:r>
            <a:r>
              <a:rPr lang="en-US" dirty="0" smtClean="0"/>
              <a:t>imple </a:t>
            </a:r>
            <a:r>
              <a:rPr lang="en-US" dirty="0"/>
              <a:t>linear models </a:t>
            </a:r>
            <a:r>
              <a:rPr lang="en-US" dirty="0" smtClean="0">
                <a:sym typeface="Wingdings"/>
              </a:rPr>
              <a:t> </a:t>
            </a:r>
            <a:r>
              <a:rPr lang="en-US" dirty="0" smtClean="0"/>
              <a:t>R</a:t>
            </a:r>
            <a:r>
              <a:rPr lang="en-US" baseline="30000" dirty="0" smtClean="0"/>
              <a:t>2</a:t>
            </a:r>
            <a:r>
              <a:rPr lang="en-US" dirty="0" smtClean="0"/>
              <a:t> = </a:t>
            </a:r>
            <a:r>
              <a:rPr lang="en-US" dirty="0"/>
              <a:t>0.94 </a:t>
            </a:r>
            <a:r>
              <a:rPr lang="en-US" dirty="0" smtClean="0"/>
              <a:t>(holdout set), more </a:t>
            </a:r>
            <a:r>
              <a:rPr lang="en-US" dirty="0"/>
              <a:t>advanced models </a:t>
            </a:r>
            <a:r>
              <a:rPr lang="en-US" dirty="0" smtClean="0">
                <a:sym typeface="Wingdings"/>
              </a:rPr>
              <a:t> </a:t>
            </a:r>
            <a:r>
              <a:rPr lang="en-US" dirty="0" smtClean="0"/>
              <a:t>no further improvement</a:t>
            </a:r>
          </a:p>
          <a:p>
            <a:pPr marL="285750" indent="-285750">
              <a:buFont typeface="Arial" charset="0"/>
              <a:buChar char="•"/>
            </a:pPr>
            <a:r>
              <a:rPr lang="en-US" dirty="0" smtClean="0"/>
              <a:t>Feature important: the new lag </a:t>
            </a:r>
            <a:r>
              <a:rPr lang="en-US" dirty="0"/>
              <a:t>feature </a:t>
            </a:r>
            <a:r>
              <a:rPr lang="en-US" dirty="0" smtClean="0">
                <a:sym typeface="Wingdings"/>
              </a:rPr>
              <a:t> &gt; </a:t>
            </a:r>
            <a:r>
              <a:rPr lang="en-US" dirty="0" smtClean="0"/>
              <a:t>60</a:t>
            </a:r>
            <a:r>
              <a:rPr lang="en-US" dirty="0"/>
              <a:t>% of the </a:t>
            </a:r>
            <a:r>
              <a:rPr lang="en-US" dirty="0" smtClean="0"/>
              <a:t>contribution, weather feature </a:t>
            </a:r>
            <a:r>
              <a:rPr lang="en-US" dirty="0" smtClean="0">
                <a:sym typeface="Wingdings"/>
              </a:rPr>
              <a:t> up to 25%, </a:t>
            </a:r>
            <a:r>
              <a:rPr lang="en-US" dirty="0" err="1" smtClean="0">
                <a:sym typeface="Wingdings"/>
              </a:rPr>
              <a:t>datetime</a:t>
            </a:r>
            <a:r>
              <a:rPr lang="en-US" dirty="0" smtClean="0">
                <a:sym typeface="Wingdings"/>
              </a:rPr>
              <a:t>  the rest</a:t>
            </a:r>
            <a:endParaRPr lang="en-US" dirty="0" smtClean="0"/>
          </a:p>
          <a:p>
            <a:pPr marL="285750" indent="-285750">
              <a:buFont typeface="Arial" charset="0"/>
              <a:buChar char="•"/>
            </a:pPr>
            <a:r>
              <a:rPr lang="en-US" dirty="0" smtClean="0"/>
              <a:t>The winning model not </a:t>
            </a:r>
            <a:r>
              <a:rPr lang="en-US" dirty="0"/>
              <a:t>only forecast into the future, but also extends to predict an unseen city.</a:t>
            </a:r>
            <a:endParaRPr lang="en-US" dirty="0"/>
          </a:p>
        </p:txBody>
      </p:sp>
    </p:spTree>
    <p:extLst>
      <p:ext uri="{BB962C8B-B14F-4D97-AF65-F5344CB8AC3E}">
        <p14:creationId xmlns:p14="http://schemas.microsoft.com/office/powerpoint/2010/main" val="1674901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Limitation and Future Work</a:t>
            </a:r>
            <a:endParaRPr lang="en-US" b="1" dirty="0">
              <a:solidFill>
                <a:schemeClr val="tx1"/>
              </a:solidFill>
              <a:latin typeface="Helvetica Neue Condensed" charset="0"/>
              <a:ea typeface="Helvetica Neue Condensed" charset="0"/>
              <a:cs typeface="Helvetica Neue Condensed" charset="0"/>
            </a:endParaRPr>
          </a:p>
        </p:txBody>
      </p:sp>
      <p:sp>
        <p:nvSpPr>
          <p:cNvPr id="3" name="Rectangle 2"/>
          <p:cNvSpPr/>
          <p:nvPr/>
        </p:nvSpPr>
        <p:spPr>
          <a:xfrm>
            <a:off x="1148080" y="2086074"/>
            <a:ext cx="9570720" cy="3600986"/>
          </a:xfrm>
          <a:prstGeom prst="rect">
            <a:avLst/>
          </a:prstGeom>
        </p:spPr>
        <p:txBody>
          <a:bodyPr wrap="square">
            <a:spAutoFit/>
          </a:bodyPr>
          <a:lstStyle/>
          <a:p>
            <a:r>
              <a:rPr lang="en-US" sz="2400" b="1" dirty="0" smtClean="0"/>
              <a:t>Limitation of the Winning </a:t>
            </a:r>
            <a:r>
              <a:rPr lang="en-US" sz="2400" b="1" dirty="0"/>
              <a:t>M</a:t>
            </a:r>
            <a:r>
              <a:rPr lang="en-US" sz="2400" b="1" dirty="0" smtClean="0"/>
              <a:t>odel</a:t>
            </a:r>
          </a:p>
          <a:p>
            <a:pPr marL="285750" indent="-285750">
              <a:buFont typeface="Arial" charset="0"/>
              <a:buChar char="•"/>
            </a:pPr>
            <a:r>
              <a:rPr lang="en-US" dirty="0" smtClean="0"/>
              <a:t>Predicts limited steps: </a:t>
            </a:r>
          </a:p>
          <a:p>
            <a:pPr lvl="1"/>
            <a:r>
              <a:rPr lang="en-US" dirty="0" smtClean="0"/>
              <a:t>requires values </a:t>
            </a:r>
            <a:r>
              <a:rPr lang="en-US" dirty="0"/>
              <a:t>in </a:t>
            </a:r>
            <a:r>
              <a:rPr lang="en-US" dirty="0" smtClean="0"/>
              <a:t>the previous step </a:t>
            </a:r>
            <a:r>
              <a:rPr lang="en-US" dirty="0"/>
              <a:t>for </a:t>
            </a:r>
            <a:r>
              <a:rPr lang="en-US" dirty="0" smtClean="0"/>
              <a:t>predicting </a:t>
            </a:r>
            <a:r>
              <a:rPr lang="en-US" dirty="0"/>
              <a:t>future </a:t>
            </a:r>
            <a:r>
              <a:rPr lang="en-US" dirty="0" smtClean="0"/>
              <a:t>steps</a:t>
            </a:r>
          </a:p>
          <a:p>
            <a:pPr lvl="1"/>
            <a:r>
              <a:rPr lang="en-US" dirty="0"/>
              <a:t>e</a:t>
            </a:r>
            <a:r>
              <a:rPr lang="en-US" dirty="0" smtClean="0"/>
              <a:t>rror propagates </a:t>
            </a:r>
            <a:r>
              <a:rPr lang="en-US" dirty="0"/>
              <a:t>as the prediction is used to forecast further </a:t>
            </a:r>
            <a:r>
              <a:rPr lang="en-US" dirty="0" smtClean="0"/>
              <a:t>steps</a:t>
            </a:r>
          </a:p>
          <a:p>
            <a:pPr marL="285750" indent="-285750">
              <a:buFont typeface="Arial" charset="0"/>
              <a:buChar char="•"/>
            </a:pPr>
            <a:r>
              <a:rPr lang="en-US" dirty="0" smtClean="0"/>
              <a:t>Pipeline setup: </a:t>
            </a:r>
          </a:p>
          <a:p>
            <a:pPr lvl="1"/>
            <a:r>
              <a:rPr lang="en-US" dirty="0" smtClean="0"/>
              <a:t>log </a:t>
            </a:r>
            <a:r>
              <a:rPr lang="en-US" dirty="0"/>
              <a:t>the forecasted PM2.5 values </a:t>
            </a:r>
            <a:r>
              <a:rPr lang="en-US" dirty="0" smtClean="0"/>
              <a:t>to enable predictions for further steps</a:t>
            </a:r>
          </a:p>
          <a:p>
            <a:pPr marL="285750" indent="-285750">
              <a:buFont typeface="Arial" charset="0"/>
              <a:buChar char="•"/>
            </a:pPr>
            <a:r>
              <a:rPr lang="en-US" dirty="0" smtClean="0"/>
              <a:t>Maintenance:</a:t>
            </a:r>
          </a:p>
          <a:p>
            <a:pPr lvl="1"/>
            <a:r>
              <a:rPr lang="en-US" dirty="0" smtClean="0"/>
              <a:t>replace prediction with actual observation whenever available to reduce error</a:t>
            </a:r>
          </a:p>
          <a:p>
            <a:endParaRPr lang="en-US" dirty="0"/>
          </a:p>
          <a:p>
            <a:r>
              <a:rPr lang="en-US" sz="2400" b="1" dirty="0" smtClean="0"/>
              <a:t>Other Potential Future Work</a:t>
            </a:r>
            <a:endParaRPr lang="en-US" sz="2400" b="1" dirty="0" smtClean="0"/>
          </a:p>
          <a:p>
            <a:pPr marL="285750" indent="-285750">
              <a:buFont typeface="Arial" charset="0"/>
              <a:buChar char="•"/>
            </a:pPr>
            <a:r>
              <a:rPr lang="en-US" dirty="0"/>
              <a:t>E</a:t>
            </a:r>
            <a:r>
              <a:rPr lang="en-US" dirty="0" smtClean="0"/>
              <a:t>nsembles </a:t>
            </a:r>
            <a:r>
              <a:rPr lang="en-US" dirty="0"/>
              <a:t>of the above machine learning models </a:t>
            </a:r>
            <a:r>
              <a:rPr lang="en-US" dirty="0" smtClean="0"/>
              <a:t>to </a:t>
            </a:r>
            <a:r>
              <a:rPr lang="en-US" dirty="0"/>
              <a:t>average out bias and improve </a:t>
            </a:r>
            <a:r>
              <a:rPr lang="en-US" dirty="0" smtClean="0"/>
              <a:t>performance</a:t>
            </a:r>
          </a:p>
          <a:p>
            <a:pPr marL="285750" indent="-285750">
              <a:buFont typeface="Arial" charset="0"/>
              <a:buChar char="•"/>
            </a:pPr>
            <a:r>
              <a:rPr lang="en-US" dirty="0" err="1" smtClean="0"/>
              <a:t>Downsampling</a:t>
            </a:r>
            <a:r>
              <a:rPr lang="en-US" dirty="0" smtClean="0"/>
              <a:t> on a daily frequency instead of using the hourly frequency</a:t>
            </a:r>
            <a:endParaRPr lang="en-US" dirty="0"/>
          </a:p>
        </p:txBody>
      </p:sp>
    </p:spTree>
    <p:extLst>
      <p:ext uri="{BB962C8B-B14F-4D97-AF65-F5344CB8AC3E}">
        <p14:creationId xmlns:p14="http://schemas.microsoft.com/office/powerpoint/2010/main" val="118270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Helvetica Neue Condensed" charset="0"/>
                <a:ea typeface="Helvetica Neue Condensed" charset="0"/>
                <a:cs typeface="Helvetica Neue Condensed" charset="0"/>
              </a:rPr>
              <a:t>Air pollution Problem in China</a:t>
            </a:r>
            <a:endParaRPr lang="en-US" b="1" dirty="0">
              <a:solidFill>
                <a:schemeClr val="tx1"/>
              </a:solidFill>
              <a:latin typeface="Helvetica Neue Condensed" charset="0"/>
              <a:ea typeface="Helvetica Neue Condensed" charset="0"/>
              <a:cs typeface="Helvetica Neue Condensed" charset="0"/>
            </a:endParaRPr>
          </a:p>
        </p:txBody>
      </p:sp>
      <p:sp>
        <p:nvSpPr>
          <p:cNvPr id="3" name="Rectangle 2"/>
          <p:cNvSpPr/>
          <p:nvPr/>
        </p:nvSpPr>
        <p:spPr>
          <a:xfrm>
            <a:off x="1026939" y="1881948"/>
            <a:ext cx="10846191" cy="4247317"/>
          </a:xfrm>
          <a:prstGeom prst="rect">
            <a:avLst/>
          </a:prstGeom>
        </p:spPr>
        <p:txBody>
          <a:bodyPr wrap="square">
            <a:spAutoFit/>
          </a:bodyPr>
          <a:lstStyle/>
          <a:p>
            <a:pPr marL="285750" indent="-285750">
              <a:buFont typeface="Arial" charset="0"/>
              <a:buChar char="•"/>
            </a:pPr>
            <a:r>
              <a:rPr lang="en-US" b="1" dirty="0" smtClean="0"/>
              <a:t>Appears as thick haze and smog</a:t>
            </a:r>
          </a:p>
          <a:p>
            <a:pPr lvl="2"/>
            <a:r>
              <a:rPr lang="en-US" dirty="0"/>
              <a:t>PM2.5 (ultrafine particles </a:t>
            </a:r>
            <a:r>
              <a:rPr lang="en-US" dirty="0" smtClean="0"/>
              <a:t>&lt; 2.5 microns in diameter) accountable </a:t>
            </a:r>
            <a:r>
              <a:rPr lang="en-US" dirty="0"/>
              <a:t>for </a:t>
            </a:r>
            <a:r>
              <a:rPr lang="en-US" dirty="0" smtClean="0"/>
              <a:t>&gt; 2/3 of </a:t>
            </a:r>
            <a:r>
              <a:rPr lang="en-US" dirty="0"/>
              <a:t>the severely polluted </a:t>
            </a:r>
            <a:r>
              <a:rPr lang="en-US" dirty="0" smtClean="0"/>
              <a:t>days</a:t>
            </a:r>
          </a:p>
          <a:p>
            <a:pPr lvl="2"/>
            <a:r>
              <a:rPr lang="en-US" dirty="0" smtClean="0"/>
              <a:t>Due to rapid </a:t>
            </a:r>
            <a:r>
              <a:rPr lang="en-US" dirty="0"/>
              <a:t>industrialization and high energy consumption</a:t>
            </a:r>
          </a:p>
          <a:p>
            <a:pPr marL="742950" lvl="1" indent="-285750">
              <a:buFont typeface="Arial" charset="0"/>
              <a:buChar char="•"/>
            </a:pPr>
            <a:endParaRPr lang="en-US" dirty="0" smtClean="0"/>
          </a:p>
          <a:p>
            <a:pPr marL="285750" indent="-285750">
              <a:buFont typeface="Arial" charset="0"/>
              <a:buChar char="•"/>
            </a:pPr>
            <a:r>
              <a:rPr lang="en-US" b="1" dirty="0" smtClean="0"/>
              <a:t>Raises </a:t>
            </a:r>
            <a:r>
              <a:rPr lang="en-US" b="1" dirty="0"/>
              <a:t>intense public concerns and media </a:t>
            </a:r>
            <a:r>
              <a:rPr lang="en-US" b="1" dirty="0" smtClean="0"/>
              <a:t>attentions</a:t>
            </a:r>
          </a:p>
          <a:p>
            <a:pPr lvl="2"/>
            <a:r>
              <a:rPr lang="en-US" dirty="0"/>
              <a:t>Emergence alerts and school </a:t>
            </a:r>
            <a:r>
              <a:rPr lang="en-US" dirty="0" smtClean="0"/>
              <a:t>shutdowns</a:t>
            </a:r>
          </a:p>
          <a:p>
            <a:pPr lvl="2"/>
            <a:r>
              <a:rPr lang="en-US" dirty="0" smtClean="0"/>
              <a:t>Headlines of national and worldwide news</a:t>
            </a:r>
          </a:p>
          <a:p>
            <a:pPr marL="285750" indent="-285750">
              <a:buFont typeface="Arial" charset="0"/>
              <a:buChar char="•"/>
            </a:pPr>
            <a:endParaRPr lang="en-US" dirty="0" smtClean="0"/>
          </a:p>
          <a:p>
            <a:pPr marL="285750" indent="-285750">
              <a:buFont typeface="Arial" charset="0"/>
              <a:buChar char="•"/>
            </a:pPr>
            <a:r>
              <a:rPr lang="en-US" b="1" dirty="0" smtClean="0"/>
              <a:t>Puts a threat on human health</a:t>
            </a:r>
          </a:p>
          <a:p>
            <a:pPr lvl="2"/>
            <a:r>
              <a:rPr lang="en-US" dirty="0" smtClean="0"/>
              <a:t>Linked </a:t>
            </a:r>
            <a:r>
              <a:rPr lang="en-US" dirty="0"/>
              <a:t>to </a:t>
            </a:r>
            <a:r>
              <a:rPr lang="en-US" dirty="0" smtClean="0"/>
              <a:t>increased </a:t>
            </a:r>
            <a:r>
              <a:rPr lang="en-US" dirty="0"/>
              <a:t>occurrence of various respiratory </a:t>
            </a:r>
            <a:r>
              <a:rPr lang="en-US" dirty="0" smtClean="0"/>
              <a:t>diseases (Asthma, Bronchitis, Lung Disease)</a:t>
            </a:r>
            <a:endParaRPr lang="en-US" dirty="0"/>
          </a:p>
          <a:p>
            <a:pPr lvl="2"/>
            <a:r>
              <a:rPr lang="en-US" dirty="0"/>
              <a:t>Number of hospital admission due to respiratory problems dramatically increased</a:t>
            </a:r>
          </a:p>
          <a:p>
            <a:pPr marL="742950" lvl="1" indent="-285750">
              <a:buFont typeface="Arial" charset="0"/>
              <a:buChar char="•"/>
            </a:pPr>
            <a:endParaRPr lang="en-US" dirty="0"/>
          </a:p>
          <a:p>
            <a:pPr marL="285750" indent="-285750">
              <a:buFont typeface="Arial" charset="0"/>
              <a:buChar char="•"/>
            </a:pPr>
            <a:r>
              <a:rPr lang="en-US" b="1" dirty="0" smtClean="0"/>
              <a:t>Status</a:t>
            </a:r>
            <a:endParaRPr lang="en-US" b="1" dirty="0"/>
          </a:p>
          <a:p>
            <a:pPr lvl="2"/>
            <a:r>
              <a:rPr lang="en-US" dirty="0" smtClean="0"/>
              <a:t>PM2.5 </a:t>
            </a:r>
            <a:r>
              <a:rPr lang="en-US" dirty="0"/>
              <a:t>monitoring and reporting </a:t>
            </a:r>
            <a:r>
              <a:rPr lang="en-US" dirty="0" smtClean="0"/>
              <a:t>are introduced since 2013</a:t>
            </a:r>
            <a:r>
              <a:rPr lang="en-US" dirty="0"/>
              <a:t>, and </a:t>
            </a:r>
            <a:r>
              <a:rPr lang="en-US" dirty="0" smtClean="0"/>
              <a:t>extended </a:t>
            </a:r>
            <a:r>
              <a:rPr lang="en-US" dirty="0"/>
              <a:t>to 388 cities by </a:t>
            </a:r>
            <a:r>
              <a:rPr lang="en-US" dirty="0" smtClean="0"/>
              <a:t>2015</a:t>
            </a:r>
          </a:p>
          <a:p>
            <a:pPr lvl="2"/>
            <a:r>
              <a:rPr lang="en-US" dirty="0" smtClean="0"/>
              <a:t>Problem improves over the past five years</a:t>
            </a:r>
            <a:r>
              <a:rPr lang="en-US" dirty="0"/>
              <a:t>, but </a:t>
            </a:r>
            <a:r>
              <a:rPr lang="en-US" dirty="0" smtClean="0"/>
              <a:t>still significant most days of the year</a:t>
            </a:r>
            <a:endParaRPr lang="en-US" dirty="0"/>
          </a:p>
        </p:txBody>
      </p:sp>
    </p:spTree>
    <p:extLst>
      <p:ext uri="{BB962C8B-B14F-4D97-AF65-F5344CB8AC3E}">
        <p14:creationId xmlns:p14="http://schemas.microsoft.com/office/powerpoint/2010/main" val="807002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Summary</a:t>
            </a:r>
            <a:endParaRPr lang="en-US" b="1" dirty="0">
              <a:solidFill>
                <a:schemeClr val="tx1"/>
              </a:solidFill>
              <a:latin typeface="Helvetica Neue Condensed" charset="0"/>
              <a:ea typeface="Helvetica Neue Condensed" charset="0"/>
              <a:cs typeface="Helvetica Neue Condensed" charset="0"/>
            </a:endParaRPr>
          </a:p>
        </p:txBody>
      </p:sp>
      <p:sp>
        <p:nvSpPr>
          <p:cNvPr id="4" name="Rectangle 3"/>
          <p:cNvSpPr/>
          <p:nvPr/>
        </p:nvSpPr>
        <p:spPr>
          <a:xfrm>
            <a:off x="1117601" y="1783343"/>
            <a:ext cx="11125200" cy="4585871"/>
          </a:xfrm>
          <a:prstGeom prst="rect">
            <a:avLst/>
          </a:prstGeom>
        </p:spPr>
        <p:txBody>
          <a:bodyPr wrap="square">
            <a:spAutoFit/>
          </a:bodyPr>
          <a:lstStyle/>
          <a:p>
            <a:r>
              <a:rPr lang="en-US" sz="1600" dirty="0" smtClean="0"/>
              <a:t>Hourly </a:t>
            </a:r>
            <a:r>
              <a:rPr lang="en-US" sz="1600" dirty="0"/>
              <a:t>PM2.5 </a:t>
            </a:r>
            <a:r>
              <a:rPr lang="en-US" sz="1600" dirty="0" smtClean="0"/>
              <a:t>and weather data of </a:t>
            </a:r>
            <a:r>
              <a:rPr lang="en-US" sz="1600" dirty="0"/>
              <a:t>five major Chinese cities </a:t>
            </a:r>
            <a:r>
              <a:rPr lang="en-US" sz="1600" dirty="0" smtClean="0"/>
              <a:t>in 2010-2015 </a:t>
            </a:r>
            <a:r>
              <a:rPr lang="en-US" sz="1600" dirty="0"/>
              <a:t>are </a:t>
            </a:r>
            <a:r>
              <a:rPr lang="en-US" sz="1600" dirty="0" smtClean="0"/>
              <a:t>analyzed and modeled: </a:t>
            </a:r>
          </a:p>
          <a:p>
            <a:endParaRPr lang="en-US" sz="1200" dirty="0"/>
          </a:p>
          <a:p>
            <a:r>
              <a:rPr lang="en-US" b="1" dirty="0" smtClean="0"/>
              <a:t>Patterns in PM2.5</a:t>
            </a:r>
            <a:endParaRPr lang="en-US" b="1" dirty="0" smtClean="0"/>
          </a:p>
          <a:p>
            <a:pPr marL="285750" indent="-285750">
              <a:buFont typeface="Arial" charset="0"/>
              <a:buChar char="•"/>
            </a:pPr>
            <a:r>
              <a:rPr lang="en-US" sz="1600" b="1" dirty="0"/>
              <a:t>A</a:t>
            </a:r>
            <a:r>
              <a:rPr lang="en-US" sz="1600" b="1" dirty="0" smtClean="0"/>
              <a:t>lters significantly </a:t>
            </a:r>
            <a:r>
              <a:rPr lang="en-US" sz="1600" b="1" dirty="0"/>
              <a:t>among </a:t>
            </a:r>
            <a:r>
              <a:rPr lang="en-US" sz="1600" b="1" dirty="0" smtClean="0"/>
              <a:t>cities </a:t>
            </a:r>
          </a:p>
          <a:p>
            <a:pPr lvl="1"/>
            <a:r>
              <a:rPr lang="en-US" sz="1600" dirty="0" smtClean="0"/>
              <a:t>air </a:t>
            </a:r>
            <a:r>
              <a:rPr lang="en-US" sz="1600" dirty="0"/>
              <a:t>quality </a:t>
            </a:r>
            <a:r>
              <a:rPr lang="en-US" sz="1600" dirty="0" smtClean="0"/>
              <a:t>from best </a:t>
            </a:r>
            <a:r>
              <a:rPr lang="en-US" sz="1600" dirty="0"/>
              <a:t>to </a:t>
            </a:r>
            <a:r>
              <a:rPr lang="en-US" sz="1600" dirty="0" smtClean="0"/>
              <a:t>worse </a:t>
            </a:r>
            <a:r>
              <a:rPr lang="en-US" sz="1600" dirty="0"/>
              <a:t>are Guangzhou, Shanghai, Chengdu and Shenyang, </a:t>
            </a:r>
            <a:r>
              <a:rPr lang="en-US" sz="1600" dirty="0" smtClean="0"/>
              <a:t>Beijing </a:t>
            </a:r>
          </a:p>
          <a:p>
            <a:pPr lvl="1"/>
            <a:r>
              <a:rPr lang="en-US" sz="1600" dirty="0" smtClean="0"/>
              <a:t>PM2.5 </a:t>
            </a:r>
            <a:r>
              <a:rPr lang="en-US" sz="1600" dirty="0"/>
              <a:t>levels for all five cities are </a:t>
            </a:r>
            <a:r>
              <a:rPr lang="en-US" sz="1600" dirty="0" smtClean="0"/>
              <a:t>way too </a:t>
            </a:r>
            <a:r>
              <a:rPr lang="en-US" sz="1600" dirty="0"/>
              <a:t>high to be considered healthy and </a:t>
            </a:r>
            <a:r>
              <a:rPr lang="en-US" sz="1600" dirty="0" smtClean="0"/>
              <a:t>safe</a:t>
            </a:r>
          </a:p>
          <a:p>
            <a:pPr marL="285750" indent="-285750">
              <a:buFont typeface="Arial" charset="0"/>
              <a:buChar char="•"/>
            </a:pPr>
            <a:r>
              <a:rPr lang="en-US" sz="1600" b="1" dirty="0" smtClean="0"/>
              <a:t>V</a:t>
            </a:r>
            <a:r>
              <a:rPr lang="en-US" sz="1600" b="1" dirty="0" smtClean="0"/>
              <a:t>aries </a:t>
            </a:r>
            <a:r>
              <a:rPr lang="en-US" sz="1600" b="1" dirty="0"/>
              <a:t>systematically with </a:t>
            </a:r>
            <a:r>
              <a:rPr lang="en-US" sz="1600" b="1" dirty="0" smtClean="0"/>
              <a:t>time</a:t>
            </a:r>
          </a:p>
          <a:p>
            <a:pPr lvl="1"/>
            <a:r>
              <a:rPr lang="en-US" sz="1600" dirty="0" smtClean="0"/>
              <a:t>daily &amp; monthly </a:t>
            </a:r>
            <a:r>
              <a:rPr lang="en-US" sz="1600" dirty="0"/>
              <a:t>trends are unique for individual </a:t>
            </a:r>
            <a:r>
              <a:rPr lang="en-US" sz="1600" dirty="0" smtClean="0"/>
              <a:t>cities</a:t>
            </a:r>
          </a:p>
          <a:p>
            <a:pPr lvl="1"/>
            <a:r>
              <a:rPr lang="en-US" sz="1600" dirty="0" smtClean="0"/>
              <a:t>yearly </a:t>
            </a:r>
            <a:r>
              <a:rPr lang="en-US" sz="1600" dirty="0"/>
              <a:t>trend </a:t>
            </a:r>
            <a:r>
              <a:rPr lang="en-US" sz="1600" dirty="0" smtClean="0"/>
              <a:t>shows consistent improvements over time</a:t>
            </a:r>
          </a:p>
          <a:p>
            <a:pPr marL="285750" indent="-285750">
              <a:buFont typeface="Arial" charset="0"/>
              <a:buChar char="•"/>
            </a:pPr>
            <a:r>
              <a:rPr lang="en-US" sz="1600" b="1" dirty="0" smtClean="0"/>
              <a:t>C</a:t>
            </a:r>
            <a:r>
              <a:rPr lang="en-US" sz="1600" b="1" dirty="0" smtClean="0"/>
              <a:t>orrelates </a:t>
            </a:r>
            <a:r>
              <a:rPr lang="en-US" sz="1600" b="1" dirty="0"/>
              <a:t>with meteorological weather data to some </a:t>
            </a:r>
            <a:r>
              <a:rPr lang="en-US" sz="1600" b="1" dirty="0" smtClean="0"/>
              <a:t>extent</a:t>
            </a:r>
          </a:p>
          <a:p>
            <a:pPr lvl="1"/>
            <a:r>
              <a:rPr lang="en-US" sz="1600" dirty="0" smtClean="0"/>
              <a:t>high wind, large precipitation improve air </a:t>
            </a:r>
            <a:r>
              <a:rPr lang="en-US" sz="1600" dirty="0"/>
              <a:t>quality in all </a:t>
            </a:r>
            <a:r>
              <a:rPr lang="en-US" sz="1600" dirty="0" smtClean="0"/>
              <a:t>cities</a:t>
            </a:r>
          </a:p>
          <a:p>
            <a:pPr lvl="1"/>
            <a:r>
              <a:rPr lang="en-US" sz="1600" dirty="0" smtClean="0"/>
              <a:t>wind </a:t>
            </a:r>
            <a:r>
              <a:rPr lang="en-US" sz="1600" dirty="0"/>
              <a:t>direction </a:t>
            </a:r>
            <a:r>
              <a:rPr lang="en-US" sz="1600" dirty="0" smtClean="0"/>
              <a:t>affects </a:t>
            </a:r>
            <a:r>
              <a:rPr lang="en-US" sz="1600" dirty="0"/>
              <a:t>air quality, but the </a:t>
            </a:r>
            <a:r>
              <a:rPr lang="en-US" sz="1600" dirty="0" smtClean="0"/>
              <a:t>dependency differs </a:t>
            </a:r>
            <a:r>
              <a:rPr lang="en-US" sz="1600" dirty="0"/>
              <a:t>by </a:t>
            </a:r>
            <a:r>
              <a:rPr lang="en-US" sz="1600" dirty="0" smtClean="0"/>
              <a:t>city</a:t>
            </a:r>
          </a:p>
          <a:p>
            <a:pPr lvl="1"/>
            <a:r>
              <a:rPr lang="en-US" sz="1600" dirty="0" smtClean="0"/>
              <a:t>PM2.5</a:t>
            </a:r>
            <a:r>
              <a:rPr lang="en-US" sz="1600" dirty="0" smtClean="0"/>
              <a:t> positively </a:t>
            </a:r>
            <a:r>
              <a:rPr lang="en-US" sz="1600" dirty="0"/>
              <a:t>correlated to </a:t>
            </a:r>
            <a:r>
              <a:rPr lang="en-US" sz="1600" dirty="0" smtClean="0"/>
              <a:t>temperature/dew </a:t>
            </a:r>
            <a:r>
              <a:rPr lang="en-US" sz="1600" dirty="0"/>
              <a:t>point, </a:t>
            </a:r>
            <a:r>
              <a:rPr lang="en-US" sz="1600" dirty="0" smtClean="0"/>
              <a:t>and </a:t>
            </a:r>
            <a:r>
              <a:rPr lang="en-US" sz="1600" dirty="0"/>
              <a:t>negatively correlated to </a:t>
            </a:r>
            <a:r>
              <a:rPr lang="en-US" sz="1600" dirty="0" smtClean="0"/>
              <a:t>pressure/humidity</a:t>
            </a:r>
            <a:endParaRPr lang="en-US" sz="1600" dirty="0" smtClean="0"/>
          </a:p>
          <a:p>
            <a:endParaRPr lang="en-US" sz="1200" b="1" dirty="0" smtClean="0"/>
          </a:p>
          <a:p>
            <a:r>
              <a:rPr lang="en-US" b="1" dirty="0" smtClean="0"/>
              <a:t>Modeling PM2.5</a:t>
            </a:r>
            <a:endParaRPr lang="en-US" b="1" dirty="0"/>
          </a:p>
          <a:p>
            <a:pPr marL="285750" indent="-285750">
              <a:buFont typeface="Arial" charset="0"/>
              <a:buChar char="•"/>
            </a:pPr>
            <a:r>
              <a:rPr lang="en-US" sz="1600" dirty="0"/>
              <a:t>H</a:t>
            </a:r>
            <a:r>
              <a:rPr lang="en-US" sz="1600" dirty="0" smtClean="0"/>
              <a:t>istorical value, </a:t>
            </a:r>
            <a:r>
              <a:rPr lang="en-US" sz="1600" dirty="0" err="1" smtClean="0"/>
              <a:t>datetime</a:t>
            </a:r>
            <a:r>
              <a:rPr lang="en-US" sz="1600" dirty="0" smtClean="0"/>
              <a:t>, </a:t>
            </a:r>
            <a:r>
              <a:rPr lang="en-US" sz="1600" dirty="0" smtClean="0"/>
              <a:t>weather condition all affect future </a:t>
            </a:r>
            <a:r>
              <a:rPr lang="en-US" sz="1600" dirty="0"/>
              <a:t>PM2.5 </a:t>
            </a:r>
            <a:r>
              <a:rPr lang="en-US" sz="1600" dirty="0" smtClean="0"/>
              <a:t>values</a:t>
            </a:r>
          </a:p>
          <a:p>
            <a:pPr marL="285750" indent="-285750">
              <a:buFont typeface="Arial" charset="0"/>
              <a:buChar char="•"/>
            </a:pPr>
            <a:r>
              <a:rPr lang="en-US" sz="1600" dirty="0"/>
              <a:t>H</a:t>
            </a:r>
            <a:r>
              <a:rPr lang="en-US" sz="1600" dirty="0" smtClean="0"/>
              <a:t>istorical </a:t>
            </a:r>
            <a:r>
              <a:rPr lang="en-US" sz="1600" dirty="0"/>
              <a:t>value </a:t>
            </a:r>
            <a:r>
              <a:rPr lang="en-US" sz="1600" dirty="0" smtClean="0">
                <a:sym typeface="Wingdings"/>
              </a:rPr>
              <a:t> </a:t>
            </a:r>
            <a:r>
              <a:rPr lang="en-US" sz="1600" dirty="0" smtClean="0"/>
              <a:t>baseline </a:t>
            </a:r>
            <a:r>
              <a:rPr lang="en-US" sz="1600" dirty="0"/>
              <a:t>of </a:t>
            </a:r>
            <a:r>
              <a:rPr lang="en-US" sz="1600" dirty="0" smtClean="0"/>
              <a:t>future PM2.5</a:t>
            </a:r>
            <a:r>
              <a:rPr lang="en-US" sz="1600" dirty="0" smtClean="0"/>
              <a:t>, weather condition + </a:t>
            </a:r>
            <a:r>
              <a:rPr lang="en-US" sz="1600" dirty="0" err="1" smtClean="0"/>
              <a:t>datetime</a:t>
            </a:r>
            <a:r>
              <a:rPr lang="en-US" sz="1600" dirty="0" smtClean="0"/>
              <a:t> </a:t>
            </a:r>
            <a:r>
              <a:rPr lang="en-US" sz="1600" dirty="0" smtClean="0">
                <a:sym typeface="Wingdings"/>
              </a:rPr>
              <a:t> </a:t>
            </a:r>
            <a:r>
              <a:rPr lang="en-US" sz="1600" dirty="0" smtClean="0"/>
              <a:t>how future PM2.5 deviates </a:t>
            </a:r>
            <a:r>
              <a:rPr lang="en-US" sz="1600" dirty="0"/>
              <a:t>from its </a:t>
            </a:r>
            <a:r>
              <a:rPr lang="en-US" sz="1600" dirty="0" smtClean="0"/>
              <a:t>past</a:t>
            </a:r>
          </a:p>
          <a:p>
            <a:pPr marL="285750" indent="-285750">
              <a:buFont typeface="Arial" charset="0"/>
              <a:buChar char="•"/>
            </a:pPr>
            <a:r>
              <a:rPr lang="en-US" sz="1600" dirty="0" smtClean="0"/>
              <a:t>The winning </a:t>
            </a:r>
            <a:r>
              <a:rPr lang="en-US" sz="1600" dirty="0"/>
              <a:t>model </a:t>
            </a:r>
            <a:r>
              <a:rPr lang="en-US" sz="1600" dirty="0" smtClean="0"/>
              <a:t>achieves R</a:t>
            </a:r>
            <a:r>
              <a:rPr lang="en-US" sz="1600" baseline="30000" dirty="0" smtClean="0"/>
              <a:t>2</a:t>
            </a:r>
            <a:r>
              <a:rPr lang="en-US" sz="1600" dirty="0" smtClean="0"/>
              <a:t> of 0.94 on the holdout set, </a:t>
            </a:r>
            <a:r>
              <a:rPr lang="en-US" sz="1600" dirty="0" smtClean="0"/>
              <a:t>not </a:t>
            </a:r>
            <a:r>
              <a:rPr lang="en-US" sz="1600" dirty="0"/>
              <a:t>only </a:t>
            </a:r>
            <a:r>
              <a:rPr lang="en-US" sz="1600" dirty="0" smtClean="0"/>
              <a:t>forecasts future</a:t>
            </a:r>
            <a:r>
              <a:rPr lang="en-US" sz="1600" dirty="0"/>
              <a:t>, but also extends to predict an unseen </a:t>
            </a:r>
            <a:r>
              <a:rPr lang="en-US" sz="1600" dirty="0" smtClean="0"/>
              <a:t>city</a:t>
            </a:r>
            <a:endParaRPr lang="en-US" sz="1600" dirty="0"/>
          </a:p>
        </p:txBody>
      </p:sp>
    </p:spTree>
    <p:extLst>
      <p:ext uri="{BB962C8B-B14F-4D97-AF65-F5344CB8AC3E}">
        <p14:creationId xmlns:p14="http://schemas.microsoft.com/office/powerpoint/2010/main" val="110954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097280" y="286603"/>
            <a:ext cx="10058400" cy="1450757"/>
          </a:xfrm>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Acknowledgement</a:t>
            </a:r>
            <a:endParaRPr lang="en-US" b="1" dirty="0">
              <a:solidFill>
                <a:schemeClr val="tx1"/>
              </a:solidFill>
              <a:latin typeface="Helvetica Neue Condensed" charset="0"/>
              <a:ea typeface="Helvetica Neue Condensed" charset="0"/>
              <a:cs typeface="Helvetica Neue Condensed" charset="0"/>
            </a:endParaRPr>
          </a:p>
        </p:txBody>
      </p:sp>
      <p:sp>
        <p:nvSpPr>
          <p:cNvPr id="6" name="TextBox 5"/>
          <p:cNvSpPr txBox="1"/>
          <p:nvPr/>
        </p:nvSpPr>
        <p:spPr>
          <a:xfrm>
            <a:off x="1097280" y="2120900"/>
            <a:ext cx="4706620" cy="1200329"/>
          </a:xfrm>
          <a:prstGeom prst="rect">
            <a:avLst/>
          </a:prstGeom>
          <a:noFill/>
        </p:spPr>
        <p:txBody>
          <a:bodyPr wrap="square" rtlCol="0">
            <a:spAutoFit/>
          </a:bodyPr>
          <a:lstStyle/>
          <a:p>
            <a:pPr marL="285750" indent="-285750">
              <a:buFont typeface="Arial" charset="0"/>
              <a:buChar char="•"/>
            </a:pPr>
            <a:r>
              <a:rPr lang="en-US" sz="2400" dirty="0" smtClean="0"/>
              <a:t>Mentor: Max Sop</a:t>
            </a:r>
          </a:p>
          <a:p>
            <a:pPr marL="285750" indent="-285750">
              <a:buFont typeface="Arial" charset="0"/>
              <a:buChar char="•"/>
            </a:pPr>
            <a:r>
              <a:rPr lang="en-US" sz="2400" dirty="0" smtClean="0"/>
              <a:t>UCI Machine Learning repository</a:t>
            </a:r>
          </a:p>
          <a:p>
            <a:pPr marL="285750" indent="-285750">
              <a:buFont typeface="Arial" charset="0"/>
              <a:buChar char="•"/>
            </a:pPr>
            <a:r>
              <a:rPr lang="en-US" sz="2400" dirty="0" smtClean="0"/>
              <a:t>Springboard team</a:t>
            </a:r>
            <a:endParaRPr lang="en-US" sz="2400" dirty="0"/>
          </a:p>
        </p:txBody>
      </p:sp>
    </p:spTree>
    <p:extLst>
      <p:ext uri="{BB962C8B-B14F-4D97-AF65-F5344CB8AC3E}">
        <p14:creationId xmlns:p14="http://schemas.microsoft.com/office/powerpoint/2010/main" val="183515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smtClean="0">
                <a:latin typeface="Helvetica Neue Condensed" charset="0"/>
                <a:ea typeface="Helvetica Neue Condensed" charset="0"/>
                <a:cs typeface="Helvetica Neue Condensed" charset="0"/>
              </a:rPr>
              <a:t>The </a:t>
            </a:r>
            <a:r>
              <a:rPr lang="en-US" b="1" dirty="0">
                <a:solidFill>
                  <a:schemeClr val="tx1"/>
                </a:solidFill>
                <a:latin typeface="Helvetica Neue Condensed" charset="0"/>
                <a:ea typeface="Helvetica Neue Condensed" charset="0"/>
                <a:cs typeface="Helvetica Neue Condensed" charset="0"/>
              </a:rPr>
              <a:t>Approach</a:t>
            </a:r>
          </a:p>
        </p:txBody>
      </p:sp>
      <p:sp>
        <p:nvSpPr>
          <p:cNvPr id="3" name="Rectangle 2"/>
          <p:cNvSpPr/>
          <p:nvPr/>
        </p:nvSpPr>
        <p:spPr>
          <a:xfrm>
            <a:off x="1111348" y="2440470"/>
            <a:ext cx="8986345" cy="2308324"/>
          </a:xfrm>
          <a:prstGeom prst="rect">
            <a:avLst/>
          </a:prstGeom>
        </p:spPr>
        <p:txBody>
          <a:bodyPr wrap="square">
            <a:spAutoFit/>
          </a:bodyPr>
          <a:lstStyle/>
          <a:p>
            <a:pPr marL="285750" indent="-285750">
              <a:buFont typeface="Arial" charset="0"/>
              <a:buChar char="•"/>
            </a:pPr>
            <a:r>
              <a:rPr lang="en-US" b="1" dirty="0" smtClean="0"/>
              <a:t>Identify patterns of PM2.5</a:t>
            </a:r>
          </a:p>
          <a:p>
            <a:pPr lvl="2"/>
            <a:r>
              <a:rPr lang="en-US" altLang="zh-CN" dirty="0" smtClean="0"/>
              <a:t>T</a:t>
            </a:r>
            <a:r>
              <a:rPr lang="en-US" dirty="0" smtClean="0"/>
              <a:t>rends (time-dependent, city-dependent, etc.) </a:t>
            </a:r>
          </a:p>
          <a:p>
            <a:pPr lvl="2"/>
            <a:r>
              <a:rPr lang="en-US" dirty="0"/>
              <a:t>C</a:t>
            </a:r>
            <a:r>
              <a:rPr lang="en-US" dirty="0" smtClean="0"/>
              <a:t>orrelations </a:t>
            </a:r>
            <a:r>
              <a:rPr lang="en-US" dirty="0"/>
              <a:t>to </a:t>
            </a:r>
            <a:r>
              <a:rPr lang="en-US" dirty="0" smtClean="0"/>
              <a:t>weather conditions (temperature, pressure, wind, precipitation, etc.)</a:t>
            </a:r>
          </a:p>
          <a:p>
            <a:pPr marL="285750" indent="-285750">
              <a:buFont typeface="Arial" charset="0"/>
              <a:buChar char="•"/>
            </a:pPr>
            <a:endParaRPr lang="en-US" dirty="0"/>
          </a:p>
          <a:p>
            <a:pPr marL="285750" indent="-285750">
              <a:buFont typeface="Arial" charset="0"/>
              <a:buChar char="•"/>
            </a:pPr>
            <a:r>
              <a:rPr lang="en-US" b="1" dirty="0" smtClean="0"/>
              <a:t>Predict future PM2.5</a:t>
            </a:r>
          </a:p>
          <a:p>
            <a:pPr lvl="2"/>
            <a:r>
              <a:rPr lang="en-US" dirty="0" smtClean="0"/>
              <a:t>Statistical models using </a:t>
            </a:r>
            <a:r>
              <a:rPr lang="en-US" dirty="0" err="1" smtClean="0"/>
              <a:t>StatsModels</a:t>
            </a:r>
            <a:endParaRPr lang="en-US" dirty="0" smtClean="0"/>
          </a:p>
          <a:p>
            <a:pPr lvl="2"/>
            <a:r>
              <a:rPr lang="en-US" dirty="0" smtClean="0"/>
              <a:t>Machine learning models using </a:t>
            </a:r>
            <a:r>
              <a:rPr lang="en-US" dirty="0" err="1" smtClean="0"/>
              <a:t>Scikit</a:t>
            </a:r>
            <a:r>
              <a:rPr lang="en-US" dirty="0" smtClean="0"/>
              <a:t>-Learn</a:t>
            </a:r>
          </a:p>
          <a:p>
            <a:pPr lvl="2"/>
            <a:r>
              <a:rPr lang="en-US" dirty="0" smtClean="0"/>
              <a:t>Feature engineering to improve models</a:t>
            </a:r>
            <a:endParaRPr lang="en-US" dirty="0"/>
          </a:p>
        </p:txBody>
      </p:sp>
    </p:spTree>
    <p:extLst>
      <p:ext uri="{BB962C8B-B14F-4D97-AF65-F5344CB8AC3E}">
        <p14:creationId xmlns:p14="http://schemas.microsoft.com/office/powerpoint/2010/main" val="743199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a:solidFill>
                  <a:schemeClr val="tx1"/>
                </a:solidFill>
                <a:latin typeface="Helvetica Neue Condensed" charset="0"/>
                <a:ea typeface="Helvetica Neue Condensed" charset="0"/>
                <a:cs typeface="Helvetica Neue Condensed" charset="0"/>
              </a:rPr>
              <a:t>The</a:t>
            </a:r>
            <a:r>
              <a:rPr lang="en-US" b="1" dirty="0" smtClean="0">
                <a:latin typeface="Helvetica Neue Condensed" charset="0"/>
                <a:ea typeface="Helvetica Neue Condensed" charset="0"/>
                <a:cs typeface="Helvetica Neue Condensed" charset="0"/>
              </a:rPr>
              <a:t> </a:t>
            </a:r>
            <a:r>
              <a:rPr lang="en-US" b="1" dirty="0">
                <a:solidFill>
                  <a:schemeClr val="tx1"/>
                </a:solidFill>
                <a:latin typeface="Helvetica Neue Condensed" charset="0"/>
                <a:ea typeface="Helvetica Neue Condensed" charset="0"/>
                <a:cs typeface="Helvetica Neue Condensed" charset="0"/>
              </a:rPr>
              <a:t>Client</a:t>
            </a:r>
          </a:p>
        </p:txBody>
      </p:sp>
      <p:sp>
        <p:nvSpPr>
          <p:cNvPr id="4" name="Rectangle 3"/>
          <p:cNvSpPr/>
          <p:nvPr/>
        </p:nvSpPr>
        <p:spPr>
          <a:xfrm>
            <a:off x="1083211" y="1943795"/>
            <a:ext cx="10283483" cy="3970318"/>
          </a:xfrm>
          <a:prstGeom prst="rect">
            <a:avLst/>
          </a:prstGeom>
        </p:spPr>
        <p:txBody>
          <a:bodyPr wrap="square">
            <a:spAutoFit/>
          </a:bodyPr>
          <a:lstStyle/>
          <a:p>
            <a:r>
              <a:rPr lang="en-US" b="1" dirty="0"/>
              <a:t>A PM2.5 predictive model is beneficial to people at all </a:t>
            </a:r>
            <a:r>
              <a:rPr lang="en-US" b="1" dirty="0" smtClean="0"/>
              <a:t>levels to reduce exposure to extremely polluted air</a:t>
            </a:r>
          </a:p>
          <a:p>
            <a:endParaRPr lang="en-US" b="1" dirty="0" smtClean="0"/>
          </a:p>
          <a:p>
            <a:pPr marL="285750" indent="-285750">
              <a:buFont typeface="Arial" charset="0"/>
              <a:buChar char="•"/>
            </a:pPr>
            <a:r>
              <a:rPr lang="en-US" b="1" dirty="0" smtClean="0"/>
              <a:t>Government</a:t>
            </a:r>
            <a:endParaRPr lang="en-US" b="1" dirty="0"/>
          </a:p>
          <a:p>
            <a:pPr lvl="2"/>
            <a:r>
              <a:rPr lang="en-US" dirty="0" smtClean="0"/>
              <a:t>Provide </a:t>
            </a:r>
            <a:r>
              <a:rPr lang="en-US" dirty="0"/>
              <a:t>outdoor activity guideline for adults and </a:t>
            </a:r>
            <a:r>
              <a:rPr lang="en-US" dirty="0" smtClean="0"/>
              <a:t>children</a:t>
            </a:r>
          </a:p>
          <a:p>
            <a:pPr lvl="2"/>
            <a:r>
              <a:rPr lang="en-US" dirty="0"/>
              <a:t>A</a:t>
            </a:r>
            <a:r>
              <a:rPr lang="en-US" dirty="0" smtClean="0"/>
              <a:t>nnounce </a:t>
            </a:r>
            <a:r>
              <a:rPr lang="en-US" dirty="0"/>
              <a:t>appropriate warnings in advance</a:t>
            </a:r>
            <a:endParaRPr lang="en-US" b="1" dirty="0"/>
          </a:p>
          <a:p>
            <a:pPr marL="285750" indent="-285750">
              <a:buFont typeface="Arial" charset="0"/>
              <a:buChar char="•"/>
            </a:pPr>
            <a:endParaRPr lang="en-US" b="1" dirty="0"/>
          </a:p>
          <a:p>
            <a:pPr marL="285750" indent="-285750">
              <a:buFont typeface="Arial" charset="0"/>
              <a:buChar char="•"/>
            </a:pPr>
            <a:r>
              <a:rPr lang="en-US" b="1" dirty="0"/>
              <a:t>Local organization</a:t>
            </a:r>
          </a:p>
          <a:p>
            <a:pPr lvl="2"/>
            <a:r>
              <a:rPr lang="en-US" dirty="0" smtClean="0"/>
              <a:t>Plan </a:t>
            </a:r>
            <a:r>
              <a:rPr lang="en-US" dirty="0"/>
              <a:t>outdoor </a:t>
            </a:r>
            <a:r>
              <a:rPr lang="en-US" dirty="0" smtClean="0"/>
              <a:t>events </a:t>
            </a:r>
          </a:p>
          <a:p>
            <a:pPr lvl="2"/>
            <a:r>
              <a:rPr lang="en-US" dirty="0"/>
              <a:t>S</a:t>
            </a:r>
            <a:r>
              <a:rPr lang="en-US" dirty="0" smtClean="0"/>
              <a:t>chedule </a:t>
            </a:r>
            <a:r>
              <a:rPr lang="en-US" dirty="0"/>
              <a:t>emergency </a:t>
            </a:r>
            <a:r>
              <a:rPr lang="en-US" dirty="0" smtClean="0"/>
              <a:t>shutdowns</a:t>
            </a:r>
          </a:p>
          <a:p>
            <a:pPr marL="742950" lvl="1" indent="-285750">
              <a:buFont typeface="Arial" charset="0"/>
              <a:buChar char="•"/>
            </a:pPr>
            <a:endParaRPr lang="en-US" b="1" dirty="0"/>
          </a:p>
          <a:p>
            <a:pPr marL="285750" indent="-285750">
              <a:buFont typeface="Arial" charset="0"/>
              <a:buChar char="•"/>
            </a:pPr>
            <a:r>
              <a:rPr lang="en-US" b="1" dirty="0"/>
              <a:t>Individual </a:t>
            </a:r>
            <a:r>
              <a:rPr lang="en-US" b="1" dirty="0" smtClean="0"/>
              <a:t>citizen</a:t>
            </a:r>
          </a:p>
          <a:p>
            <a:pPr lvl="2"/>
            <a:r>
              <a:rPr lang="en-US" dirty="0" smtClean="0"/>
              <a:t>Schedule </a:t>
            </a:r>
            <a:r>
              <a:rPr lang="en-US" dirty="0"/>
              <a:t>commute </a:t>
            </a:r>
            <a:r>
              <a:rPr lang="en-US" dirty="0" smtClean="0"/>
              <a:t>choices</a:t>
            </a:r>
          </a:p>
          <a:p>
            <a:pPr lvl="2"/>
            <a:r>
              <a:rPr lang="en-US" dirty="0" smtClean="0"/>
              <a:t>Plan daily </a:t>
            </a:r>
            <a:r>
              <a:rPr lang="en-US" dirty="0"/>
              <a:t>outdoor </a:t>
            </a:r>
            <a:r>
              <a:rPr lang="en-US" dirty="0" smtClean="0"/>
              <a:t>activities</a:t>
            </a:r>
          </a:p>
          <a:p>
            <a:pPr lvl="2"/>
            <a:r>
              <a:rPr lang="en-US" dirty="0"/>
              <a:t>W</a:t>
            </a:r>
            <a:r>
              <a:rPr lang="en-US" dirty="0" smtClean="0"/>
              <a:t>ear personal protective equipment</a:t>
            </a:r>
          </a:p>
        </p:txBody>
      </p:sp>
    </p:spTree>
    <p:extLst>
      <p:ext uri="{BB962C8B-B14F-4D97-AF65-F5344CB8AC3E}">
        <p14:creationId xmlns:p14="http://schemas.microsoft.com/office/powerpoint/2010/main" val="886600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a:solidFill>
                  <a:schemeClr val="tx1"/>
                </a:solidFill>
                <a:latin typeface="Helvetica Neue Condensed" charset="0"/>
                <a:ea typeface="Helvetica Neue Condensed" charset="0"/>
                <a:cs typeface="Helvetica Neue Condensed" charset="0"/>
              </a:rPr>
              <a:t>The</a:t>
            </a:r>
            <a:r>
              <a:rPr lang="en-US" b="1" dirty="0" smtClean="0">
                <a:latin typeface="Helvetica Neue Condensed" charset="0"/>
                <a:ea typeface="Helvetica Neue Condensed" charset="0"/>
                <a:cs typeface="Helvetica Neue Condensed" charset="0"/>
              </a:rPr>
              <a:t> </a:t>
            </a:r>
            <a:r>
              <a:rPr lang="en-US" b="1" dirty="0">
                <a:solidFill>
                  <a:schemeClr val="tx1"/>
                </a:solidFill>
                <a:latin typeface="Helvetica Neue Condensed" charset="0"/>
                <a:ea typeface="Helvetica Neue Condensed" charset="0"/>
                <a:cs typeface="Helvetica Neue Condensed" charset="0"/>
              </a:rPr>
              <a:t>Dataset</a:t>
            </a:r>
          </a:p>
        </p:txBody>
      </p:sp>
      <p:sp>
        <p:nvSpPr>
          <p:cNvPr id="3" name="Rectangle 2"/>
          <p:cNvSpPr/>
          <p:nvPr/>
        </p:nvSpPr>
        <p:spPr>
          <a:xfrm>
            <a:off x="1083212" y="2036773"/>
            <a:ext cx="10920248" cy="3970318"/>
          </a:xfrm>
          <a:prstGeom prst="rect">
            <a:avLst/>
          </a:prstGeom>
        </p:spPr>
        <p:txBody>
          <a:bodyPr wrap="square">
            <a:spAutoFit/>
          </a:bodyPr>
          <a:lstStyle/>
          <a:p>
            <a:pPr marL="285750" indent="-285750">
              <a:buFont typeface="Arial" charset="0"/>
              <a:buChar char="•"/>
            </a:pPr>
            <a:r>
              <a:rPr lang="en-US" b="1" dirty="0" smtClean="0"/>
              <a:t>Source: </a:t>
            </a:r>
            <a:r>
              <a:rPr lang="en-US" dirty="0" smtClean="0"/>
              <a:t>Two public datasets hosted by </a:t>
            </a:r>
            <a:r>
              <a:rPr lang="en-US" dirty="0"/>
              <a:t>UCI Machine Learning </a:t>
            </a:r>
            <a:r>
              <a:rPr lang="en-US" dirty="0" smtClean="0"/>
              <a:t>Repository</a:t>
            </a:r>
          </a:p>
          <a:p>
            <a:endParaRPr lang="en-US" dirty="0"/>
          </a:p>
          <a:p>
            <a:pPr marL="285750" indent="-285750">
              <a:buFont typeface="Arial" charset="0"/>
              <a:buChar char="•"/>
            </a:pPr>
            <a:r>
              <a:rPr lang="en-US" b="1" dirty="0" smtClean="0"/>
              <a:t>Link: </a:t>
            </a:r>
            <a:r>
              <a:rPr lang="en-US" dirty="0" smtClean="0">
                <a:hlinkClick r:id="rId3"/>
              </a:rPr>
              <a:t>https</a:t>
            </a:r>
            <a:r>
              <a:rPr lang="en-US" dirty="0">
                <a:hlinkClick r:id="rId3"/>
              </a:rPr>
              <a:t>://</a:t>
            </a:r>
            <a:r>
              <a:rPr lang="en-US" dirty="0" smtClean="0">
                <a:hlinkClick r:id="rId3"/>
              </a:rPr>
              <a:t>archive.ics.uci.edu/ml/datasets/PM2.5+Data+of+Five+Chinese+Cities</a:t>
            </a:r>
            <a:endParaRPr lang="en-US" dirty="0"/>
          </a:p>
          <a:p>
            <a:pPr lvl="1"/>
            <a:r>
              <a:rPr lang="en-US" dirty="0"/>
              <a:t> </a:t>
            </a:r>
            <a:r>
              <a:rPr lang="en-US" dirty="0" smtClean="0"/>
              <a:t>     </a:t>
            </a:r>
            <a:r>
              <a:rPr lang="en-US" dirty="0" smtClean="0">
                <a:hlinkClick r:id="rId4"/>
              </a:rPr>
              <a:t>https</a:t>
            </a:r>
            <a:r>
              <a:rPr lang="en-US" dirty="0">
                <a:hlinkClick r:id="rId4"/>
              </a:rPr>
              <a:t>://</a:t>
            </a:r>
            <a:r>
              <a:rPr lang="en-US" dirty="0" smtClean="0">
                <a:hlinkClick r:id="rId4"/>
              </a:rPr>
              <a:t>archive.ics.uci.edu/ml/datasets/Beijing+PM2.5+Data</a:t>
            </a:r>
            <a:endParaRPr lang="en-US" dirty="0" smtClean="0"/>
          </a:p>
          <a:p>
            <a:endParaRPr lang="en-US" dirty="0" smtClean="0"/>
          </a:p>
          <a:p>
            <a:pPr marL="285750" indent="-285750">
              <a:buFont typeface="Arial" charset="0"/>
              <a:buChar char="•"/>
            </a:pPr>
            <a:r>
              <a:rPr lang="en-US" b="1" dirty="0" smtClean="0"/>
              <a:t>Dataset #1</a:t>
            </a:r>
          </a:p>
          <a:p>
            <a:r>
              <a:rPr lang="en-US" dirty="0" smtClean="0"/>
              <a:t>	Hourly </a:t>
            </a:r>
            <a:r>
              <a:rPr lang="en-US" dirty="0"/>
              <a:t>PM2.5 </a:t>
            </a:r>
            <a:r>
              <a:rPr lang="en-US" dirty="0" smtClean="0"/>
              <a:t>readings </a:t>
            </a:r>
            <a:r>
              <a:rPr lang="en-US" dirty="0"/>
              <a:t>for five Chinese </a:t>
            </a:r>
            <a:r>
              <a:rPr lang="en-US" dirty="0" smtClean="0"/>
              <a:t>cities (Beijing, Chengdu, Guangzhou, Shanghai, Shenyang)</a:t>
            </a:r>
          </a:p>
          <a:p>
            <a:r>
              <a:rPr lang="en-US" dirty="0"/>
              <a:t>	M</a:t>
            </a:r>
            <a:r>
              <a:rPr lang="en-US" dirty="0" smtClean="0"/>
              <a:t>eteorological </a:t>
            </a:r>
            <a:r>
              <a:rPr lang="en-US" dirty="0"/>
              <a:t>readings </a:t>
            </a:r>
            <a:endParaRPr lang="en-US" dirty="0" smtClean="0"/>
          </a:p>
          <a:p>
            <a:r>
              <a:rPr lang="en-US" dirty="0"/>
              <a:t>	</a:t>
            </a:r>
            <a:r>
              <a:rPr lang="en-US" dirty="0" smtClean="0"/>
              <a:t>(</a:t>
            </a:r>
            <a:r>
              <a:rPr lang="en-US" dirty="0"/>
              <a:t>dew point, temperature, humidity, pressure, </a:t>
            </a:r>
            <a:r>
              <a:rPr lang="en-US" dirty="0" smtClean="0"/>
              <a:t>wind direction and speed, precipitation</a:t>
            </a:r>
            <a:r>
              <a:rPr lang="en-US" dirty="0"/>
              <a:t>) </a:t>
            </a:r>
            <a:endParaRPr lang="en-US" dirty="0" smtClean="0"/>
          </a:p>
          <a:p>
            <a:r>
              <a:rPr lang="en-US" dirty="0"/>
              <a:t>	P</a:t>
            </a:r>
            <a:r>
              <a:rPr lang="en-US" dirty="0" smtClean="0"/>
              <a:t>eriod </a:t>
            </a:r>
            <a:r>
              <a:rPr lang="en-US" dirty="0"/>
              <a:t>of </a:t>
            </a:r>
            <a:r>
              <a:rPr lang="en-US" dirty="0" smtClean="0"/>
              <a:t>2010-2015</a:t>
            </a:r>
          </a:p>
          <a:p>
            <a:endParaRPr lang="en-US" b="1" dirty="0"/>
          </a:p>
          <a:p>
            <a:pPr marL="285750" indent="-285750">
              <a:buFont typeface="Arial" charset="0"/>
              <a:buChar char="•"/>
            </a:pPr>
            <a:r>
              <a:rPr lang="en-US" b="1" dirty="0" smtClean="0"/>
              <a:t>Dataset #2</a:t>
            </a:r>
          </a:p>
          <a:p>
            <a:r>
              <a:rPr lang="en-US" dirty="0"/>
              <a:t>	</a:t>
            </a:r>
            <a:r>
              <a:rPr lang="en-US" dirty="0" smtClean="0"/>
              <a:t>Similar to dataset #1, but for city Beijing </a:t>
            </a:r>
            <a:r>
              <a:rPr lang="en-US" dirty="0"/>
              <a:t>alone during the period of </a:t>
            </a:r>
            <a:r>
              <a:rPr lang="en-US" dirty="0" smtClean="0"/>
              <a:t>2010-2014.</a:t>
            </a:r>
          </a:p>
          <a:p>
            <a:r>
              <a:rPr lang="en-US" dirty="0"/>
              <a:t>	</a:t>
            </a:r>
            <a:r>
              <a:rPr lang="en-US" dirty="0" smtClean="0"/>
              <a:t>Precipitation is specified as ‘snow’ and ‘rain’</a:t>
            </a:r>
            <a:endParaRPr lang="en-US" dirty="0"/>
          </a:p>
        </p:txBody>
      </p:sp>
    </p:spTree>
    <p:extLst>
      <p:ext uri="{BB962C8B-B14F-4D97-AF65-F5344CB8AC3E}">
        <p14:creationId xmlns:p14="http://schemas.microsoft.com/office/powerpoint/2010/main" val="27735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a:solidFill>
                  <a:schemeClr val="tx1"/>
                </a:solidFill>
                <a:latin typeface="Helvetica Neue Condensed" charset="0"/>
                <a:ea typeface="Helvetica Neue Condensed" charset="0"/>
                <a:cs typeface="Helvetica Neue Condensed" charset="0"/>
              </a:rPr>
              <a:t>Data</a:t>
            </a:r>
            <a:r>
              <a:rPr lang="en-US" b="1" dirty="0" smtClean="0">
                <a:latin typeface="Helvetica Neue Condensed" charset="0"/>
                <a:ea typeface="Helvetica Neue Condensed" charset="0"/>
                <a:cs typeface="Helvetica Neue Condensed" charset="0"/>
              </a:rPr>
              <a:t> </a:t>
            </a:r>
            <a:r>
              <a:rPr lang="en-US" b="1" dirty="0">
                <a:solidFill>
                  <a:schemeClr val="tx1"/>
                </a:solidFill>
                <a:latin typeface="Helvetica Neue Condensed" charset="0"/>
                <a:ea typeface="Helvetica Neue Condensed" charset="0"/>
                <a:cs typeface="Helvetica Neue Condensed" charset="0"/>
              </a:rPr>
              <a:t>Wrangling</a:t>
            </a:r>
          </a:p>
        </p:txBody>
      </p:sp>
      <p:sp>
        <p:nvSpPr>
          <p:cNvPr id="6" name="TextBox 5"/>
          <p:cNvSpPr txBox="1"/>
          <p:nvPr/>
        </p:nvSpPr>
        <p:spPr>
          <a:xfrm>
            <a:off x="1040128" y="1895476"/>
            <a:ext cx="11389997" cy="5078313"/>
          </a:xfrm>
          <a:prstGeom prst="rect">
            <a:avLst/>
          </a:prstGeom>
          <a:noFill/>
        </p:spPr>
        <p:txBody>
          <a:bodyPr wrap="square" rtlCol="0">
            <a:spAutoFit/>
          </a:bodyPr>
          <a:lstStyle/>
          <a:p>
            <a:pPr marL="285750" indent="-285750">
              <a:buFont typeface="Arial" charset="0"/>
              <a:buChar char="•"/>
            </a:pPr>
            <a:r>
              <a:rPr lang="en-US" altLang="zh-CN" b="1" dirty="0" smtClean="0"/>
              <a:t>Introduce new columns</a:t>
            </a:r>
          </a:p>
          <a:p>
            <a:pPr lvl="1"/>
            <a:r>
              <a:rPr lang="en-US" altLang="zh-CN" b="1" dirty="0" smtClean="0"/>
              <a:t>‘</a:t>
            </a:r>
            <a:r>
              <a:rPr lang="en-US" altLang="zh-CN" b="1" dirty="0" err="1" smtClean="0"/>
              <a:t>date_time</a:t>
            </a:r>
            <a:r>
              <a:rPr lang="en-US" altLang="zh-CN" b="1" dirty="0" smtClean="0"/>
              <a:t>’: </a:t>
            </a:r>
            <a:r>
              <a:rPr lang="en-US" altLang="zh-CN" dirty="0" err="1" smtClean="0"/>
              <a:t>datetime</a:t>
            </a:r>
            <a:r>
              <a:rPr lang="en-US" altLang="zh-CN" dirty="0" smtClean="0"/>
              <a:t> format </a:t>
            </a:r>
            <a:r>
              <a:rPr lang="en-US" dirty="0" smtClean="0"/>
              <a:t>by </a:t>
            </a:r>
            <a:r>
              <a:rPr lang="en-US" dirty="0"/>
              <a:t>parsing </a:t>
            </a:r>
            <a:r>
              <a:rPr lang="en-US" dirty="0" smtClean="0"/>
              <a:t>time-related columns 'year</a:t>
            </a:r>
            <a:r>
              <a:rPr lang="en-US" dirty="0"/>
              <a:t>', 'month', 'day', 'hour' </a:t>
            </a:r>
            <a:endParaRPr lang="en-US" altLang="zh-CN" dirty="0" smtClean="0"/>
          </a:p>
          <a:p>
            <a:pPr lvl="1"/>
            <a:r>
              <a:rPr lang="en-US" altLang="zh-CN" b="1" dirty="0" smtClean="0"/>
              <a:t>‘</a:t>
            </a:r>
            <a:r>
              <a:rPr lang="en-US" altLang="zh-CN" b="1" dirty="0" err="1" smtClean="0"/>
              <a:t>pm_average</a:t>
            </a:r>
            <a:r>
              <a:rPr lang="en-US" altLang="zh-CN" b="1" dirty="0" smtClean="0"/>
              <a:t>’:  </a:t>
            </a:r>
            <a:r>
              <a:rPr lang="en-US" altLang="zh-CN" dirty="0" smtClean="0"/>
              <a:t>the </a:t>
            </a:r>
            <a:r>
              <a:rPr lang="en-US" dirty="0" smtClean="0"/>
              <a:t>average pm2.5 level computed from </a:t>
            </a:r>
            <a:r>
              <a:rPr lang="en-US" dirty="0"/>
              <a:t>multiple stations </a:t>
            </a:r>
            <a:r>
              <a:rPr lang="en-US" dirty="0" smtClean="0"/>
              <a:t>of the </a:t>
            </a:r>
            <a:r>
              <a:rPr lang="en-US" dirty="0"/>
              <a:t>same </a:t>
            </a:r>
            <a:r>
              <a:rPr lang="en-US" dirty="0" smtClean="0"/>
              <a:t>city</a:t>
            </a:r>
          </a:p>
          <a:p>
            <a:pPr lvl="1"/>
            <a:r>
              <a:rPr lang="en-US" altLang="zh-CN" b="1" dirty="0" smtClean="0"/>
              <a:t>‘</a:t>
            </a:r>
            <a:r>
              <a:rPr lang="en-US" altLang="zh-CN" b="1" dirty="0" err="1" smtClean="0"/>
              <a:t>ws</a:t>
            </a:r>
            <a:r>
              <a:rPr lang="en-US" altLang="zh-CN" b="1" dirty="0" smtClean="0"/>
              <a:t>’: </a:t>
            </a:r>
            <a:r>
              <a:rPr lang="en-US" altLang="zh-CN" b="1" dirty="0"/>
              <a:t> </a:t>
            </a:r>
            <a:r>
              <a:rPr lang="en-US" dirty="0" smtClean="0"/>
              <a:t>hourly </a:t>
            </a:r>
            <a:r>
              <a:rPr lang="en-US" dirty="0"/>
              <a:t>wind speed </a:t>
            </a:r>
            <a:r>
              <a:rPr lang="en-US" dirty="0" smtClean="0"/>
              <a:t>derived from the cumulated wind speed (‘</a:t>
            </a:r>
            <a:r>
              <a:rPr lang="en-US" dirty="0" err="1" smtClean="0"/>
              <a:t>iws</a:t>
            </a:r>
            <a:r>
              <a:rPr lang="en-US" dirty="0" smtClean="0"/>
              <a:t>’) in the raw data to eliminate artifacts</a:t>
            </a:r>
            <a:endParaRPr lang="en-US" altLang="zh-CN" dirty="0" smtClean="0"/>
          </a:p>
          <a:p>
            <a:pPr lvl="1"/>
            <a:endParaRPr lang="en-US" altLang="zh-CN" dirty="0"/>
          </a:p>
          <a:p>
            <a:pPr marL="285750" indent="-285750">
              <a:buFont typeface="Arial" charset="0"/>
              <a:buChar char="•"/>
            </a:pPr>
            <a:r>
              <a:rPr lang="en-US" altLang="zh-CN" b="1" dirty="0" smtClean="0"/>
              <a:t>Divide into three </a:t>
            </a:r>
            <a:r>
              <a:rPr lang="en-US" altLang="zh-CN" b="1" dirty="0"/>
              <a:t>subsets for different </a:t>
            </a:r>
            <a:r>
              <a:rPr lang="en-US" altLang="zh-CN" b="1" dirty="0" smtClean="0"/>
              <a:t>purposes</a:t>
            </a:r>
            <a:endParaRPr lang="en-US" altLang="zh-CN" b="1" dirty="0"/>
          </a:p>
          <a:p>
            <a:pPr lvl="1"/>
            <a:r>
              <a:rPr lang="en-US" altLang="zh-CN" b="1" dirty="0" err="1"/>
              <a:t>pm_clean</a:t>
            </a:r>
            <a:r>
              <a:rPr lang="en-US" altLang="zh-CN" b="1" dirty="0"/>
              <a:t>: </a:t>
            </a:r>
            <a:r>
              <a:rPr lang="en-US" dirty="0"/>
              <a:t>main dataset containing </a:t>
            </a:r>
            <a:r>
              <a:rPr lang="en-US" dirty="0" smtClean="0"/>
              <a:t>measurement </a:t>
            </a:r>
            <a:r>
              <a:rPr lang="en-US" dirty="0"/>
              <a:t>data </a:t>
            </a:r>
            <a:r>
              <a:rPr lang="en-US" dirty="0" smtClean="0"/>
              <a:t>from </a:t>
            </a:r>
            <a:r>
              <a:rPr lang="en-US" dirty="0"/>
              <a:t>all five </a:t>
            </a:r>
            <a:r>
              <a:rPr lang="en-US" dirty="0" smtClean="0"/>
              <a:t>cities, use ’</a:t>
            </a:r>
            <a:r>
              <a:rPr lang="en-US" dirty="0" err="1" smtClean="0"/>
              <a:t>pm_average</a:t>
            </a:r>
            <a:r>
              <a:rPr lang="en-US" dirty="0" smtClean="0"/>
              <a:t>’ as PM2.5 levels</a:t>
            </a:r>
          </a:p>
          <a:p>
            <a:pPr lvl="1"/>
            <a:r>
              <a:rPr lang="en-US" altLang="zh-CN" b="1" dirty="0" err="1" smtClean="0"/>
              <a:t>pm_stations</a:t>
            </a:r>
            <a:r>
              <a:rPr lang="en-US" altLang="zh-CN" b="1" dirty="0" smtClean="0"/>
              <a:t>: </a:t>
            </a:r>
            <a:r>
              <a:rPr lang="en-US" dirty="0" smtClean="0"/>
              <a:t>supplementary </a:t>
            </a:r>
            <a:r>
              <a:rPr lang="en-US" dirty="0"/>
              <a:t>dataset containing station-specific individual PM2.5 readings, </a:t>
            </a:r>
            <a:r>
              <a:rPr lang="en-US" dirty="0" smtClean="0"/>
              <a:t>only serving </a:t>
            </a:r>
            <a:r>
              <a:rPr lang="en-US" dirty="0"/>
              <a:t>the purpose of validating </a:t>
            </a:r>
            <a:r>
              <a:rPr lang="en-US" dirty="0" smtClean="0"/>
              <a:t>measurement </a:t>
            </a:r>
            <a:r>
              <a:rPr lang="en-US" dirty="0"/>
              <a:t>consistency among stations in each </a:t>
            </a:r>
            <a:r>
              <a:rPr lang="en-US" dirty="0" smtClean="0"/>
              <a:t>city</a:t>
            </a:r>
            <a:r>
              <a:rPr lang="en-US" dirty="0"/>
              <a:t/>
            </a:r>
            <a:br>
              <a:rPr lang="en-US" dirty="0"/>
            </a:br>
            <a:r>
              <a:rPr lang="en-US" b="1" dirty="0" err="1"/>
              <a:t>pm_sr</a:t>
            </a:r>
            <a:r>
              <a:rPr lang="en-US" b="1" dirty="0"/>
              <a:t>:</a:t>
            </a:r>
            <a:r>
              <a:rPr lang="en-US" dirty="0"/>
              <a:t> </a:t>
            </a:r>
            <a:r>
              <a:rPr lang="en-US" dirty="0" smtClean="0"/>
              <a:t>side </a:t>
            </a:r>
            <a:r>
              <a:rPr lang="en-US" dirty="0"/>
              <a:t>dataset containing information on cumulated hours of snows and rains for city </a:t>
            </a:r>
            <a:r>
              <a:rPr lang="en-US" dirty="0" smtClean="0"/>
              <a:t>'</a:t>
            </a:r>
            <a:r>
              <a:rPr lang="en-US" dirty="0" err="1" smtClean="0"/>
              <a:t>beijing</a:t>
            </a:r>
            <a:r>
              <a:rPr lang="en-US" dirty="0" smtClean="0"/>
              <a:t>’, only serving the </a:t>
            </a:r>
            <a:r>
              <a:rPr lang="en-US" dirty="0"/>
              <a:t>purpose of comparing the impact of snow versus rain on </a:t>
            </a:r>
            <a:r>
              <a:rPr lang="en-US" dirty="0" smtClean="0"/>
              <a:t>PM2.5</a:t>
            </a:r>
            <a:endParaRPr lang="en-US" altLang="zh-CN" dirty="0" smtClean="0"/>
          </a:p>
          <a:p>
            <a:pPr marL="285750" indent="-285750">
              <a:buFont typeface="Arial" charset="0"/>
              <a:buChar char="•"/>
            </a:pPr>
            <a:endParaRPr lang="en-US" altLang="zh-CN" dirty="0"/>
          </a:p>
          <a:p>
            <a:pPr marL="285750" indent="-285750">
              <a:buFont typeface="Arial" charset="0"/>
              <a:buChar char="•"/>
            </a:pPr>
            <a:r>
              <a:rPr lang="en-US" altLang="zh-CN" b="1" dirty="0" smtClean="0"/>
              <a:t>Missing &amp; Outlier</a:t>
            </a:r>
          </a:p>
          <a:p>
            <a:pPr lvl="1"/>
            <a:r>
              <a:rPr lang="en-US" altLang="zh-CN" b="1" dirty="0" smtClean="0"/>
              <a:t>Missing: </a:t>
            </a:r>
            <a:r>
              <a:rPr lang="en-US" altLang="zh-CN" dirty="0" smtClean="0"/>
              <a:t>36% </a:t>
            </a:r>
            <a:r>
              <a:rPr lang="en-US" altLang="zh-CN" dirty="0" err="1" smtClean="0"/>
              <a:t>NaNs</a:t>
            </a:r>
            <a:r>
              <a:rPr lang="en-US" altLang="zh-CN" dirty="0" smtClean="0"/>
              <a:t> (</a:t>
            </a:r>
            <a:r>
              <a:rPr lang="en-US" dirty="0" smtClean="0"/>
              <a:t>93</a:t>
            </a:r>
            <a:r>
              <a:rPr lang="en-US" dirty="0"/>
              <a:t>% of which is due to the missing pm2.5 </a:t>
            </a:r>
            <a:r>
              <a:rPr lang="en-US" dirty="0" smtClean="0"/>
              <a:t>values</a:t>
            </a:r>
            <a:r>
              <a:rPr lang="en-US" altLang="zh-CN" dirty="0" smtClean="0"/>
              <a:t>), dropped</a:t>
            </a:r>
          </a:p>
          <a:p>
            <a:pPr lvl="1"/>
            <a:r>
              <a:rPr lang="en-US" b="1" dirty="0" smtClean="0"/>
              <a:t>Outlier: </a:t>
            </a:r>
            <a:r>
              <a:rPr lang="en-US" dirty="0" smtClean="0"/>
              <a:t>0.025%, replaced when appropriate or dropped  </a:t>
            </a:r>
          </a:p>
          <a:p>
            <a:pPr lvl="1"/>
            <a:endParaRPr lang="en-US" altLang="zh-CN" dirty="0" smtClean="0"/>
          </a:p>
          <a:p>
            <a:pPr marL="742950" lvl="1" indent="-285750">
              <a:buFont typeface="Arial" charset="0"/>
              <a:buChar char="•"/>
            </a:pPr>
            <a:endParaRPr lang="en-US" altLang="zh-CN" dirty="0" smtClean="0"/>
          </a:p>
          <a:p>
            <a:pPr marL="285750" indent="-285750">
              <a:buFont typeface="Arial" charset="0"/>
              <a:buChar char="•"/>
            </a:pPr>
            <a:endParaRPr lang="en-US" altLang="zh-CN" dirty="0" smtClean="0"/>
          </a:p>
        </p:txBody>
      </p:sp>
    </p:spTree>
    <p:extLst>
      <p:ext uri="{BB962C8B-B14F-4D97-AF65-F5344CB8AC3E}">
        <p14:creationId xmlns:p14="http://schemas.microsoft.com/office/powerpoint/2010/main" val="122748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Cleaned Data</a:t>
            </a:r>
            <a:endParaRPr lang="en-US" b="1" dirty="0">
              <a:solidFill>
                <a:schemeClr val="tx1"/>
              </a:solidFill>
              <a:latin typeface="Helvetica Neue Condensed" charset="0"/>
              <a:ea typeface="Helvetica Neue Condensed" charset="0"/>
              <a:cs typeface="Helvetica Neue Condensed"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20" y="2522376"/>
            <a:ext cx="11897320" cy="2967789"/>
          </a:xfrm>
          <a:prstGeom prst="rect">
            <a:avLst/>
          </a:prstGeom>
        </p:spPr>
      </p:pic>
    </p:spTree>
    <p:extLst>
      <p:ext uri="{BB962C8B-B14F-4D97-AF65-F5344CB8AC3E}">
        <p14:creationId xmlns:p14="http://schemas.microsoft.com/office/powerpoint/2010/main" val="119018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5844" y="843822"/>
            <a:ext cx="10594089" cy="1450757"/>
          </a:xfrm>
        </p:spPr>
        <p:txBody>
          <a:bodyPr vert="horz" lIns="91440" tIns="45720" rIns="91440" bIns="45720" rtlCol="0" anchor="b">
            <a:normAutofit/>
          </a:bodyPr>
          <a:lstStyle/>
          <a:p>
            <a:r>
              <a:rPr lang="en-US" b="1" dirty="0" smtClean="0">
                <a:solidFill>
                  <a:schemeClr val="tx1"/>
                </a:solidFill>
                <a:latin typeface="Helvetica Neue Condensed" charset="0"/>
                <a:ea typeface="Helvetica Neue Condensed" charset="0"/>
                <a:cs typeface="Helvetica Neue Condensed" charset="0"/>
              </a:rPr>
              <a:t>EDA - PM2.5 consistency </a:t>
            </a:r>
            <a:r>
              <a:rPr lang="en-US" b="1" dirty="0">
                <a:solidFill>
                  <a:schemeClr val="tx1"/>
                </a:solidFill>
                <a:latin typeface="Helvetica Neue Condensed" charset="0"/>
                <a:ea typeface="Helvetica Neue Condensed" charset="0"/>
                <a:cs typeface="Helvetica Neue Condensed" charset="0"/>
              </a:rPr>
              <a:t>across stations</a:t>
            </a:r>
            <a:br>
              <a:rPr lang="en-US" b="1" dirty="0">
                <a:solidFill>
                  <a:schemeClr val="tx1"/>
                </a:solidFill>
                <a:latin typeface="Helvetica Neue Condensed" charset="0"/>
                <a:ea typeface="Helvetica Neue Condensed" charset="0"/>
                <a:cs typeface="Helvetica Neue Condensed" charset="0"/>
              </a:rPr>
            </a:br>
            <a:endParaRPr lang="en-US" b="1" dirty="0">
              <a:solidFill>
                <a:schemeClr val="tx1"/>
              </a:solidFill>
              <a:latin typeface="Helvetica Neue Condensed" charset="0"/>
              <a:ea typeface="Helvetica Neue Condensed" charset="0"/>
              <a:cs typeface="Helvetica Neue Condensed" charset="0"/>
            </a:endParaRPr>
          </a:p>
        </p:txBody>
      </p:sp>
      <p:pic>
        <p:nvPicPr>
          <p:cNvPr id="3" name="Picture 2"/>
          <p:cNvPicPr>
            <a:picLocks noChangeAspect="1"/>
          </p:cNvPicPr>
          <p:nvPr/>
        </p:nvPicPr>
        <p:blipFill rotWithShape="1">
          <a:blip r:embed="rId3">
            <a:alphaModFix/>
            <a:extLst>
              <a:ext uri="{28A0092B-C50C-407E-A947-70E740481C1C}">
                <a14:useLocalDpi xmlns:a14="http://schemas.microsoft.com/office/drawing/2010/main" val="0"/>
              </a:ext>
            </a:extLst>
          </a:blip>
          <a:srcRect l="7774" r="8971" b="1980"/>
          <a:stretch/>
        </p:blipFill>
        <p:spPr>
          <a:xfrm>
            <a:off x="1099756" y="1859548"/>
            <a:ext cx="10157766" cy="3282297"/>
          </a:xfrm>
          <a:prstGeom prst="rect">
            <a:avLst/>
          </a:prstGeom>
        </p:spPr>
      </p:pic>
      <p:sp>
        <p:nvSpPr>
          <p:cNvPr id="4" name="TextBox 3"/>
          <p:cNvSpPr txBox="1"/>
          <p:nvPr/>
        </p:nvSpPr>
        <p:spPr>
          <a:xfrm>
            <a:off x="1126259" y="5499654"/>
            <a:ext cx="6818405" cy="646331"/>
          </a:xfrm>
          <a:prstGeom prst="rect">
            <a:avLst/>
          </a:prstGeom>
          <a:noFill/>
        </p:spPr>
        <p:txBody>
          <a:bodyPr wrap="none" rtlCol="0">
            <a:spAutoFit/>
          </a:bodyPr>
          <a:lstStyle/>
          <a:p>
            <a:pPr marL="285750" indent="-285750">
              <a:buFont typeface="Arial" charset="0"/>
              <a:buChar char="•"/>
            </a:pPr>
            <a:r>
              <a:rPr lang="en-US" dirty="0" smtClean="0"/>
              <a:t>PM2.5 measured at nearby stations are consistent with each other </a:t>
            </a:r>
          </a:p>
          <a:p>
            <a:pPr marL="285750" indent="-285750">
              <a:buFont typeface="Arial" charset="0"/>
              <a:buChar char="•"/>
            </a:pPr>
            <a:r>
              <a:rPr lang="en-US" dirty="0" smtClean="0"/>
              <a:t>The averaged PM2.5 is more representative and used hereafter</a:t>
            </a:r>
          </a:p>
        </p:txBody>
      </p:sp>
    </p:spTree>
    <p:extLst>
      <p:ext uri="{BB962C8B-B14F-4D97-AF65-F5344CB8AC3E}">
        <p14:creationId xmlns:p14="http://schemas.microsoft.com/office/powerpoint/2010/main" val="42849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592" y="843814"/>
            <a:ext cx="10301287" cy="1450757"/>
          </a:xfrm>
        </p:spPr>
        <p:txBody>
          <a:bodyPr vert="horz" lIns="91440" tIns="45720" rIns="91440" bIns="45720" rtlCol="0" anchor="b">
            <a:normAutofit/>
          </a:bodyPr>
          <a:lstStyle/>
          <a:p>
            <a:r>
              <a:rPr lang="en-US" b="1" dirty="0">
                <a:solidFill>
                  <a:schemeClr val="tx1"/>
                </a:solidFill>
                <a:latin typeface="Helvetica Neue Condensed" charset="0"/>
                <a:ea typeface="Helvetica Neue Condensed" charset="0"/>
                <a:cs typeface="Helvetica Neue Condensed" charset="0"/>
              </a:rPr>
              <a:t>EDA - how bad </a:t>
            </a:r>
            <a:r>
              <a:rPr lang="en-US" b="1" dirty="0" smtClean="0">
                <a:solidFill>
                  <a:schemeClr val="tx1"/>
                </a:solidFill>
                <a:latin typeface="Helvetica Neue Condensed" charset="0"/>
                <a:ea typeface="Helvetica Neue Condensed" charset="0"/>
                <a:cs typeface="Helvetica Neue Condensed" charset="0"/>
              </a:rPr>
              <a:t>is it ? </a:t>
            </a:r>
            <a:r>
              <a:rPr lang="en-US" b="1" dirty="0">
                <a:solidFill>
                  <a:schemeClr val="tx1"/>
                </a:solidFill>
                <a:latin typeface="Helvetica Neue Condensed" charset="0"/>
                <a:ea typeface="Helvetica Neue Condensed" charset="0"/>
                <a:cs typeface="Helvetica Neue Condensed" charset="0"/>
              </a:rPr>
              <a:t/>
            </a:r>
            <a:br>
              <a:rPr lang="en-US" b="1" dirty="0">
                <a:solidFill>
                  <a:schemeClr val="tx1"/>
                </a:solidFill>
                <a:latin typeface="Helvetica Neue Condensed" charset="0"/>
                <a:ea typeface="Helvetica Neue Condensed" charset="0"/>
                <a:cs typeface="Helvetica Neue Condensed" charset="0"/>
              </a:rPr>
            </a:br>
            <a:endParaRPr lang="en-US" b="1" dirty="0">
              <a:latin typeface="Helvetica Neue Condensed" charset="0"/>
              <a:ea typeface="Helvetica Neue Condensed" charset="0"/>
              <a:cs typeface="Helvetica Neue Condensed" charset="0"/>
            </a:endParaRPr>
          </a:p>
        </p:txBody>
      </p:sp>
      <p:sp>
        <p:nvSpPr>
          <p:cNvPr id="5" name="Rectangle 4"/>
          <p:cNvSpPr/>
          <p:nvPr/>
        </p:nvSpPr>
        <p:spPr>
          <a:xfrm>
            <a:off x="1097072" y="5366871"/>
            <a:ext cx="10794103" cy="923330"/>
          </a:xfrm>
          <a:prstGeom prst="rect">
            <a:avLst/>
          </a:prstGeom>
        </p:spPr>
        <p:txBody>
          <a:bodyPr wrap="square">
            <a:spAutoFit/>
          </a:bodyPr>
          <a:lstStyle/>
          <a:p>
            <a:r>
              <a:rPr lang="en-US" dirty="0" smtClean="0"/>
              <a:t>All </a:t>
            </a:r>
            <a:r>
              <a:rPr lang="en-US" dirty="0"/>
              <a:t>five cities fail to meet the EPA standards:</a:t>
            </a:r>
          </a:p>
          <a:p>
            <a:pPr marL="171450" indent="-171450">
              <a:buFont typeface="Arial" charset="0"/>
              <a:buChar char="•"/>
            </a:pPr>
            <a:r>
              <a:rPr lang="en-US" dirty="0"/>
              <a:t>Most </a:t>
            </a:r>
            <a:r>
              <a:rPr lang="en-US" dirty="0" smtClean="0"/>
              <a:t>daily </a:t>
            </a:r>
            <a:r>
              <a:rPr lang="en-US" dirty="0"/>
              <a:t>average PM2.5 </a:t>
            </a:r>
            <a:r>
              <a:rPr lang="en-US" dirty="0" smtClean="0"/>
              <a:t>exceeds EPA </a:t>
            </a:r>
            <a:r>
              <a:rPr lang="en-US" dirty="0"/>
              <a:t>recommendation for 24-hour PM2.5 </a:t>
            </a:r>
            <a:r>
              <a:rPr lang="en-US" dirty="0" smtClean="0">
                <a:latin typeface="Calibri" charset="0"/>
                <a:ea typeface="Calibri" charset="0"/>
                <a:cs typeface="Calibri" charset="0"/>
              </a:rPr>
              <a:t>level</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t>
            </a:r>
            <a:r>
              <a:rPr lang="mr-IN" altLang="zh-CN" dirty="0">
                <a:latin typeface="Calibri" charset="0"/>
                <a:ea typeface="Calibri" charset="0"/>
                <a:cs typeface="Calibri" charset="0"/>
              </a:rPr>
              <a:t>35 </a:t>
            </a:r>
            <a:r>
              <a:rPr lang="mr-IN" altLang="zh-CN" dirty="0" err="1" smtClean="0">
                <a:latin typeface="Calibri" charset="0"/>
                <a:ea typeface="Calibri" charset="0"/>
                <a:cs typeface="Calibri" charset="0"/>
              </a:rPr>
              <a:t>μg</a:t>
            </a:r>
            <a:r>
              <a:rPr lang="mr-IN" altLang="zh-CN" dirty="0" smtClean="0">
                <a:latin typeface="Calibri" charset="0"/>
                <a:ea typeface="Calibri" charset="0"/>
                <a:cs typeface="Calibri" charset="0"/>
              </a:rPr>
              <a:t>/m</a:t>
            </a:r>
            <a:r>
              <a:rPr lang="mr-IN" altLang="zh-CN" baseline="30000" dirty="0" smtClean="0">
                <a:latin typeface="Calibri" charset="0"/>
                <a:ea typeface="Calibri" charset="0"/>
                <a:cs typeface="Calibri" charset="0"/>
              </a:rPr>
              <a:t>3</a:t>
            </a:r>
            <a:r>
              <a:rPr lang="en-US" altLang="zh-CN" dirty="0" smtClean="0">
                <a:latin typeface="Calibri" charset="0"/>
                <a:ea typeface="Calibri" charset="0"/>
                <a:cs typeface="Calibri" charset="0"/>
              </a:rPr>
              <a:t>)</a:t>
            </a:r>
            <a:endParaRPr lang="en-US" dirty="0">
              <a:latin typeface="Calibri" charset="0"/>
              <a:ea typeface="Calibri" charset="0"/>
              <a:cs typeface="Calibri" charset="0"/>
            </a:endParaRPr>
          </a:p>
          <a:p>
            <a:pPr marL="171450" indent="-171450">
              <a:buFont typeface="Arial" charset="0"/>
              <a:buChar char="•"/>
            </a:pPr>
            <a:r>
              <a:rPr lang="en-US" dirty="0"/>
              <a:t>None of the annual PM2.5 levels meet </a:t>
            </a:r>
            <a:r>
              <a:rPr lang="en-US" dirty="0" smtClean="0"/>
              <a:t>EPA </a:t>
            </a:r>
            <a:r>
              <a:rPr lang="en-US" dirty="0"/>
              <a:t>guidance for annual PM2.5 </a:t>
            </a:r>
            <a:r>
              <a:rPr lang="en-US" dirty="0" smtClean="0"/>
              <a:t>level </a:t>
            </a:r>
            <a:r>
              <a:rPr lang="en-US" altLang="zh-CN" dirty="0" smtClean="0">
                <a:latin typeface="Calibri" charset="0"/>
                <a:ea typeface="Calibri" charset="0"/>
                <a:cs typeface="Calibri" charset="0"/>
              </a:rPr>
              <a:t>(1</a:t>
            </a:r>
            <a:r>
              <a:rPr lang="en-US" altLang="zh-CN" dirty="0">
                <a:latin typeface="Calibri" charset="0"/>
                <a:ea typeface="Calibri" charset="0"/>
                <a:cs typeface="Calibri" charset="0"/>
              </a:rPr>
              <a:t>2</a:t>
            </a:r>
            <a:r>
              <a:rPr lang="mr-IN" altLang="zh-CN" dirty="0" smtClean="0">
                <a:latin typeface="Calibri" charset="0"/>
                <a:ea typeface="Calibri" charset="0"/>
                <a:cs typeface="Calibri" charset="0"/>
              </a:rPr>
              <a:t> </a:t>
            </a:r>
            <a:r>
              <a:rPr lang="mr-IN" altLang="zh-CN" dirty="0" err="1">
                <a:latin typeface="Calibri" charset="0"/>
                <a:ea typeface="Calibri" charset="0"/>
                <a:cs typeface="Calibri" charset="0"/>
              </a:rPr>
              <a:t>μg</a:t>
            </a:r>
            <a:r>
              <a:rPr lang="mr-IN" altLang="zh-CN" dirty="0">
                <a:latin typeface="Calibri" charset="0"/>
                <a:ea typeface="Calibri" charset="0"/>
                <a:cs typeface="Calibri" charset="0"/>
              </a:rPr>
              <a:t>/m</a:t>
            </a:r>
            <a:r>
              <a:rPr lang="mr-IN" altLang="zh-CN" baseline="30000" dirty="0">
                <a:latin typeface="Calibri" charset="0"/>
                <a:ea typeface="Calibri" charset="0"/>
                <a:cs typeface="Calibri" charset="0"/>
              </a:rPr>
              <a:t>3</a:t>
            </a:r>
            <a:r>
              <a:rPr lang="en-US" altLang="zh-CN" dirty="0" smtClean="0">
                <a:latin typeface="Calibri" charset="0"/>
                <a:ea typeface="Calibri" charset="0"/>
                <a:cs typeface="Calibri" charset="0"/>
              </a:rPr>
              <a: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503"/>
          <a:stretch/>
        </p:blipFill>
        <p:spPr>
          <a:xfrm>
            <a:off x="1081832" y="1851569"/>
            <a:ext cx="10058608" cy="3421471"/>
          </a:xfrm>
          <a:prstGeom prst="rect">
            <a:avLst/>
          </a:prstGeom>
        </p:spPr>
      </p:pic>
    </p:spTree>
    <p:extLst>
      <p:ext uri="{BB962C8B-B14F-4D97-AF65-F5344CB8AC3E}">
        <p14:creationId xmlns:p14="http://schemas.microsoft.com/office/powerpoint/2010/main" val="23113160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1823</TotalTime>
  <Words>3020</Words>
  <Application>Microsoft Macintosh PowerPoint</Application>
  <PresentationFormat>Widescreen</PresentationFormat>
  <Paragraphs>268</Paragraphs>
  <Slides>21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Calibri Light</vt:lpstr>
      <vt:lpstr>Helvetica Neue</vt:lpstr>
      <vt:lpstr>Helvetica Neue Condensed</vt:lpstr>
      <vt:lpstr>Wingdings</vt:lpstr>
      <vt:lpstr>宋体</vt:lpstr>
      <vt:lpstr>Arial</vt:lpstr>
      <vt:lpstr>Retrospect</vt:lpstr>
      <vt:lpstr>PowerPoint Presentation</vt:lpstr>
      <vt:lpstr>Air pollution Problem in China</vt:lpstr>
      <vt:lpstr>The Approach</vt:lpstr>
      <vt:lpstr>The Client</vt:lpstr>
      <vt:lpstr>The Dataset</vt:lpstr>
      <vt:lpstr>Data Wrangling</vt:lpstr>
      <vt:lpstr>Cleaned Data</vt:lpstr>
      <vt:lpstr>EDA - PM2.5 consistency across stations </vt:lpstr>
      <vt:lpstr>EDA - how bad is it ?  </vt:lpstr>
      <vt:lpstr>EDA – Cross-city Comparison </vt:lpstr>
      <vt:lpstr>EDA - Trends over Time</vt:lpstr>
      <vt:lpstr>EDA – Correlation Matrix with Weather</vt:lpstr>
      <vt:lpstr>EDA – A Closer Look at Correlation (Temperature, Dew point, Pressure, Humidity)</vt:lpstr>
      <vt:lpstr>PowerPoint Presentation</vt:lpstr>
      <vt:lpstr>PowerPoint Presentation</vt:lpstr>
      <vt:lpstr>Modeling – Time Series by ARIMA/SARIMA</vt:lpstr>
      <vt:lpstr>Modeling – Datetime + Weather Feature</vt:lpstr>
      <vt:lpstr>Modeling – Introduce Lag Feature</vt:lpstr>
      <vt:lpstr>Limitation and Future Work</vt:lpstr>
      <vt:lpstr>Summary</vt:lpstr>
      <vt:lpstr>Acknowledgement</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78</cp:revision>
  <dcterms:created xsi:type="dcterms:W3CDTF">2018-10-17T05:26:44Z</dcterms:created>
  <dcterms:modified xsi:type="dcterms:W3CDTF">2018-10-25T00:12:28Z</dcterms:modified>
</cp:coreProperties>
</file>